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7" r:id="rId18"/>
    <p:sldId id="276" r:id="rId19"/>
    <p:sldId id="275" r:id="rId20"/>
    <p:sldId id="272" r:id="rId21"/>
    <p:sldId id="273" r:id="rId22"/>
    <p:sldId id="274"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6E753C2-BD94-45ED-817D-6B311E3D5423}" type="datetimeFigureOut">
              <a:rPr lang="en-US" smtClean="0"/>
              <a:t>11/28/2015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2A9831EA-E7AA-4277-95E3-916AB17C433D}"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E753C2-BD94-45ED-817D-6B311E3D5423}" type="datetimeFigureOut">
              <a:rPr lang="en-US" smtClean="0"/>
              <a:t>11/28/2015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A9831EA-E7AA-4277-95E3-916AB17C43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E753C2-BD94-45ED-817D-6B311E3D5423}" type="datetimeFigureOut">
              <a:rPr lang="en-US" smtClean="0"/>
              <a:t>11/28/2015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A9831EA-E7AA-4277-95E3-916AB17C43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E753C2-BD94-45ED-817D-6B311E3D5423}" type="datetimeFigureOut">
              <a:rPr lang="en-US" smtClean="0"/>
              <a:t>11/28/2015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A9831EA-E7AA-4277-95E3-916AB17C433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6E753C2-BD94-45ED-817D-6B311E3D5423}" type="datetimeFigureOut">
              <a:rPr lang="en-US" smtClean="0"/>
              <a:t>11/28/2015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A9831EA-E7AA-4277-95E3-916AB17C433D}"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6E753C2-BD94-45ED-817D-6B311E3D5423}" type="datetimeFigureOut">
              <a:rPr lang="en-US" smtClean="0"/>
              <a:t>11/28/2015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A9831EA-E7AA-4277-95E3-916AB17C433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6E753C2-BD94-45ED-817D-6B311E3D5423}" type="datetimeFigureOut">
              <a:rPr lang="en-US" smtClean="0"/>
              <a:t>11/28/2015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A9831EA-E7AA-4277-95E3-916AB17C433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6E753C2-BD94-45ED-817D-6B311E3D5423}" type="datetimeFigureOut">
              <a:rPr lang="en-US" smtClean="0"/>
              <a:t>11/28/2015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A9831EA-E7AA-4277-95E3-916AB17C433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6E753C2-BD94-45ED-817D-6B311E3D5423}" type="datetimeFigureOut">
              <a:rPr lang="en-US" smtClean="0"/>
              <a:t>11/28/2015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A9831EA-E7AA-4277-95E3-916AB17C433D}"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6E753C2-BD94-45ED-817D-6B311E3D5423}" type="datetimeFigureOut">
              <a:rPr lang="en-US" smtClean="0"/>
              <a:t>11/28/2015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A9831EA-E7AA-4277-95E3-916AB17C433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6E753C2-BD94-45ED-817D-6B311E3D5423}" type="datetimeFigureOut">
              <a:rPr lang="en-US" smtClean="0"/>
              <a:t>11/28/2015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A9831EA-E7AA-4277-95E3-916AB17C433D}"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6E753C2-BD94-45ED-817D-6B311E3D5423}" type="datetimeFigureOut">
              <a:rPr lang="en-US" smtClean="0"/>
              <a:t>11/28/2015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A9831EA-E7AA-4277-95E3-916AB17C433D}"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l="25462" t="3175" r="25648" b="60316"/>
          <a:stretch>
            <a:fillRect/>
          </a:stretch>
        </p:blipFill>
        <p:spPr bwMode="auto">
          <a:xfrm>
            <a:off x="7031037" y="0"/>
            <a:ext cx="2112963" cy="2209800"/>
          </a:xfrm>
          <a:prstGeom prst="rect">
            <a:avLst/>
          </a:prstGeom>
          <a:noFill/>
          <a:ln w="9525">
            <a:noFill/>
            <a:miter lim="800000"/>
            <a:headEnd/>
            <a:tailEnd/>
          </a:ln>
        </p:spPr>
      </p:pic>
      <p:pic>
        <p:nvPicPr>
          <p:cNvPr id="5" name="Picture 3"/>
          <p:cNvPicPr>
            <a:picLocks noChangeAspect="1" noChangeArrowheads="1"/>
          </p:cNvPicPr>
          <p:nvPr/>
        </p:nvPicPr>
        <p:blipFill>
          <a:blip r:embed="rId3"/>
          <a:srcRect/>
          <a:stretch>
            <a:fillRect/>
          </a:stretch>
        </p:blipFill>
        <p:spPr bwMode="auto">
          <a:xfrm>
            <a:off x="38686" y="381000"/>
            <a:ext cx="1637714" cy="1676400"/>
          </a:xfrm>
          <a:prstGeom prst="rect">
            <a:avLst/>
          </a:prstGeom>
          <a:noFill/>
          <a:ln w="9525">
            <a:noFill/>
            <a:miter lim="800000"/>
            <a:headEnd/>
            <a:tailEnd/>
          </a:ln>
          <a:effectLst/>
        </p:spPr>
      </p:pic>
      <p:sp>
        <p:nvSpPr>
          <p:cNvPr id="7" name="Title 1"/>
          <p:cNvSpPr txBox="1">
            <a:spLocks/>
          </p:cNvSpPr>
          <p:nvPr/>
        </p:nvSpPr>
        <p:spPr>
          <a:xfrm>
            <a:off x="533400" y="2971800"/>
            <a:ext cx="8458200" cy="12223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mj-lt"/>
                <a:ea typeface="+mj-ea"/>
                <a:cs typeface="+mj-cs"/>
              </a:rPr>
              <a:t>CENTRE FOR ROAD SAFETY</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a:r>
            <a:br>
              <a:rPr kumimoji="0" lang="en-US" sz="3200" b="0" i="0" u="none" strike="noStrike" kern="1200" cap="none" spc="0" normalizeH="0" baseline="0" noProof="0" dirty="0" smtClean="0">
                <a:ln>
                  <a:noFill/>
                </a:ln>
                <a:solidFill>
                  <a:schemeClr val="tx1"/>
                </a:solidFill>
                <a:effectLst/>
                <a:uLnTx/>
                <a:uFillTx/>
                <a:latin typeface="+mj-lt"/>
                <a:ea typeface="+mj-ea"/>
                <a:cs typeface="+mj-cs"/>
              </a:rPr>
            </a:br>
            <a:r>
              <a:rPr kumimoji="0" lang="en-US" sz="3200" b="0" i="0" u="none" strike="noStrike" kern="1200" cap="none" spc="0" normalizeH="0" baseline="0" noProof="0" dirty="0" smtClean="0">
                <a:ln>
                  <a:noFill/>
                </a:ln>
                <a:solidFill>
                  <a:schemeClr val="tx1"/>
                </a:solidFill>
                <a:effectLst/>
                <a:uLnTx/>
                <a:uFillTx/>
                <a:latin typeface="+mj-lt"/>
                <a:ea typeface="+mj-ea"/>
                <a:cs typeface="+mj-cs"/>
              </a:rPr>
              <a:t>SARDAR PATEL UNIVERSITY OF POLICE SECURITY &amp; CRIMINAL JUSTICE JODHPUR</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GB" sz="2000" b="1" u="sng" dirty="0" smtClean="0"/>
              <a:t> </a:t>
            </a:r>
            <a:r>
              <a:rPr lang="en-GB" sz="2000" b="1" u="sng" dirty="0"/>
              <a:t>Major Project Activity</a:t>
            </a:r>
            <a:r>
              <a:rPr lang="en-GB" sz="2000" b="1" u="sng" dirty="0" smtClean="0"/>
              <a:t>: </a:t>
            </a:r>
            <a:r>
              <a:rPr lang="en-IN" sz="2000" b="1" dirty="0" smtClean="0"/>
              <a:t>Major Activities covered in project: </a:t>
            </a:r>
            <a:r>
              <a:rPr lang="en-US" sz="2000" dirty="0" smtClean="0"/>
              <a:t/>
            </a:r>
            <a:br>
              <a:rPr lang="en-US" sz="2000" dirty="0" smtClean="0"/>
            </a:br>
            <a:endParaRPr lang="en-US" sz="2000" dirty="0"/>
          </a:p>
        </p:txBody>
      </p:sp>
      <p:graphicFrame>
        <p:nvGraphicFramePr>
          <p:cNvPr id="4" name="Table 3"/>
          <p:cNvGraphicFramePr>
            <a:graphicFrameLocks noGrp="1"/>
          </p:cNvGraphicFramePr>
          <p:nvPr/>
        </p:nvGraphicFramePr>
        <p:xfrm>
          <a:off x="381000" y="685800"/>
          <a:ext cx="8534399" cy="6019800"/>
        </p:xfrm>
        <a:graphic>
          <a:graphicData uri="http://schemas.openxmlformats.org/drawingml/2006/table">
            <a:tbl>
              <a:tblPr/>
              <a:tblGrid>
                <a:gridCol w="813316"/>
                <a:gridCol w="3808128"/>
                <a:gridCol w="3912955"/>
              </a:tblGrid>
              <a:tr h="327363">
                <a:tc>
                  <a:txBody>
                    <a:bodyPr/>
                    <a:lstStyle/>
                    <a:p>
                      <a:pPr marL="0" marR="0" algn="ctr">
                        <a:lnSpc>
                          <a:spcPct val="115000"/>
                        </a:lnSpc>
                        <a:spcBef>
                          <a:spcPts val="0"/>
                        </a:spcBef>
                        <a:spcAft>
                          <a:spcPts val="1000"/>
                        </a:spcAft>
                      </a:pPr>
                      <a:r>
                        <a:rPr lang="en-IN" sz="1400" i="1" dirty="0" err="1">
                          <a:latin typeface="Cambria"/>
                          <a:ea typeface="Times New Roman"/>
                          <a:cs typeface="Times New Roman"/>
                        </a:rPr>
                        <a:t>S.No</a:t>
                      </a:r>
                      <a:r>
                        <a:rPr lang="en-IN" sz="1400" i="1" dirty="0">
                          <a:latin typeface="Cambria"/>
                          <a:ea typeface="Times New Roman"/>
                          <a:cs typeface="Times New Roman"/>
                        </a:rPr>
                        <a:t>.</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IN" sz="1400" i="1" dirty="0">
                          <a:latin typeface="Cambria"/>
                          <a:ea typeface="Times New Roman"/>
                          <a:cs typeface="Times New Roman"/>
                        </a:rPr>
                        <a:t>Activity Name</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IN" sz="1400" i="1">
                          <a:latin typeface="Cambria"/>
                          <a:ea typeface="Times New Roman"/>
                          <a:cs typeface="Times New Roman"/>
                        </a:rPr>
                        <a:t>Details of Activity</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363">
                <a:tc>
                  <a:txBody>
                    <a:bodyPr/>
                    <a:lstStyle/>
                    <a:p>
                      <a:pPr marL="0" marR="0">
                        <a:lnSpc>
                          <a:spcPct val="115000"/>
                        </a:lnSpc>
                        <a:spcBef>
                          <a:spcPts val="0"/>
                        </a:spcBef>
                        <a:spcAft>
                          <a:spcPts val="1000"/>
                        </a:spcAft>
                      </a:pPr>
                      <a:r>
                        <a:rPr lang="en-IN" sz="1400" b="1" i="1">
                          <a:latin typeface="Cambria"/>
                          <a:ea typeface="Times New Roman"/>
                          <a:cs typeface="Times New Roman"/>
                        </a:rPr>
                        <a:t>A</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IN" sz="1400" i="1">
                          <a:latin typeface="Cambria"/>
                          <a:ea typeface="Times New Roman"/>
                          <a:cs typeface="Times New Roman"/>
                        </a:rPr>
                        <a:t>Trainings:</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7745">
                <a:tc>
                  <a:txBody>
                    <a:bodyPr/>
                    <a:lstStyle/>
                    <a:p>
                      <a:pPr marL="0" marR="0">
                        <a:lnSpc>
                          <a:spcPct val="115000"/>
                        </a:lnSpc>
                        <a:spcBef>
                          <a:spcPts val="0"/>
                        </a:spcBef>
                        <a:spcAft>
                          <a:spcPts val="1000"/>
                        </a:spcAft>
                      </a:pPr>
                      <a:endParaRPr lang="en-US" sz="1400">
                        <a:latin typeface="Calibri"/>
                        <a:ea typeface="Times New Roman"/>
                        <a:cs typeface="Times New Roman"/>
                      </a:endParaRPr>
                    </a:p>
                    <a:p>
                      <a:pPr marL="0" marR="0">
                        <a:lnSpc>
                          <a:spcPct val="115000"/>
                        </a:lnSpc>
                        <a:spcBef>
                          <a:spcPts val="0"/>
                        </a:spcBef>
                        <a:spcAft>
                          <a:spcPts val="1000"/>
                        </a:spcAft>
                      </a:pPr>
                      <a:r>
                        <a:rPr lang="en-IN" sz="1400" b="1" i="1">
                          <a:latin typeface="Cambria"/>
                          <a:ea typeface="Times New Roman"/>
                          <a:cs typeface="Times New Roman"/>
                        </a:rPr>
                        <a:t>1</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400">
                        <a:latin typeface="Calibri"/>
                        <a:ea typeface="Times New Roman"/>
                        <a:cs typeface="Times New Roman"/>
                      </a:endParaRPr>
                    </a:p>
                    <a:p>
                      <a:pPr marL="0" marR="0">
                        <a:lnSpc>
                          <a:spcPct val="115000"/>
                        </a:lnSpc>
                        <a:spcBef>
                          <a:spcPts val="0"/>
                        </a:spcBef>
                        <a:spcAft>
                          <a:spcPts val="1000"/>
                        </a:spcAft>
                      </a:pPr>
                      <a:r>
                        <a:rPr lang="en-IN" sz="1400" b="1" i="1">
                          <a:latin typeface="Cambria"/>
                          <a:ea typeface="Times New Roman"/>
                          <a:cs typeface="Times New Roman"/>
                        </a:rPr>
                        <a:t>07 Training of Trainer (3 days) at 7 divisions of Rajasthan</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IN" sz="1400" b="1" i="1">
                          <a:latin typeface="Cambria"/>
                          <a:ea typeface="Times New Roman"/>
                          <a:cs typeface="Times New Roman"/>
                        </a:rPr>
                        <a:t>Imparting training to build capacity of Trainers/Resource Persons</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2091">
                <a:tc>
                  <a:txBody>
                    <a:bodyPr/>
                    <a:lstStyle/>
                    <a:p>
                      <a:pPr marL="0" marR="0">
                        <a:lnSpc>
                          <a:spcPct val="115000"/>
                        </a:lnSpc>
                        <a:spcBef>
                          <a:spcPts val="0"/>
                        </a:spcBef>
                        <a:spcAft>
                          <a:spcPts val="1000"/>
                        </a:spcAft>
                      </a:pPr>
                      <a:r>
                        <a:rPr lang="en-IN" sz="1400" b="1" i="1">
                          <a:latin typeface="Cambria"/>
                          <a:ea typeface="Times New Roman"/>
                          <a:cs typeface="Times New Roman"/>
                        </a:rPr>
                        <a:t> 2</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IN" sz="1400" b="1" i="1">
                          <a:latin typeface="Cambria"/>
                          <a:ea typeface="Times New Roman"/>
                          <a:cs typeface="Times New Roman"/>
                        </a:rPr>
                        <a:t>71 Basic Road &amp; Life Safety Training at 33 districts of State of Rajasthan</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IN" sz="1400" b="1" i="1">
                          <a:latin typeface="Cambria"/>
                          <a:ea typeface="Times New Roman"/>
                          <a:cs typeface="Times New Roman"/>
                        </a:rPr>
                        <a:t>Imparting training on Road safety norms and Life-saving techniques, legal and psychological aspect of accidents.</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363">
                <a:tc>
                  <a:txBody>
                    <a:bodyPr/>
                    <a:lstStyle/>
                    <a:p>
                      <a:pPr marL="0" marR="0">
                        <a:lnSpc>
                          <a:spcPct val="115000"/>
                        </a:lnSpc>
                        <a:spcBef>
                          <a:spcPts val="0"/>
                        </a:spcBef>
                        <a:spcAft>
                          <a:spcPts val="1000"/>
                        </a:spcAft>
                        <a:tabLst>
                          <a:tab pos="0" algn="l"/>
                        </a:tabLst>
                      </a:pP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875">
                <a:tc>
                  <a:txBody>
                    <a:bodyPr/>
                    <a:lstStyle/>
                    <a:p>
                      <a:pPr marL="0" marR="0">
                        <a:lnSpc>
                          <a:spcPct val="115000"/>
                        </a:lnSpc>
                        <a:spcBef>
                          <a:spcPts val="0"/>
                        </a:spcBef>
                        <a:spcAft>
                          <a:spcPts val="1000"/>
                        </a:spcAft>
                      </a:pPr>
                      <a:r>
                        <a:rPr lang="en-IN" sz="1400" b="1" i="1">
                          <a:latin typeface="Cambria"/>
                          <a:ea typeface="Times New Roman"/>
                          <a:cs typeface="Times New Roman"/>
                        </a:rPr>
                        <a:t>B</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IN" sz="1400" i="1">
                          <a:latin typeface="Cambria"/>
                          <a:ea typeface="Times New Roman"/>
                          <a:cs typeface="Times New Roman"/>
                        </a:rPr>
                        <a:t>IEC (Information Education Communication) Activities:</a:t>
                      </a:r>
                      <a:endParaRPr lang="en-US" sz="1400">
                        <a:latin typeface="Calibri"/>
                        <a:ea typeface="Times New Roman"/>
                        <a:cs typeface="Times New Roman"/>
                      </a:endParaRPr>
                    </a:p>
                    <a:p>
                      <a:pPr marL="0" marR="0">
                        <a:lnSpc>
                          <a:spcPct val="115000"/>
                        </a:lnSpc>
                        <a:spcBef>
                          <a:spcPts val="0"/>
                        </a:spcBef>
                        <a:spcAft>
                          <a:spcPts val="1000"/>
                        </a:spcAft>
                      </a:pPr>
                      <a:r>
                        <a:rPr lang="en-IN" sz="1400" i="1">
                          <a:latin typeface="Cambria"/>
                          <a:ea typeface="Times New Roman"/>
                          <a:cs typeface="Times New Roman"/>
                        </a:rPr>
                        <a:t>08 Poster Competitions</a:t>
                      </a:r>
                      <a:endParaRPr lang="en-US" sz="1400">
                        <a:latin typeface="Calibri"/>
                        <a:ea typeface="Times New Roman"/>
                        <a:cs typeface="Times New Roman"/>
                      </a:endParaRPr>
                    </a:p>
                    <a:p>
                      <a:pPr marL="0" marR="0">
                        <a:lnSpc>
                          <a:spcPct val="115000"/>
                        </a:lnSpc>
                        <a:spcBef>
                          <a:spcPts val="0"/>
                        </a:spcBef>
                        <a:spcAft>
                          <a:spcPts val="1000"/>
                        </a:spcAft>
                      </a:pPr>
                      <a:r>
                        <a:rPr lang="en-IN" sz="1400" i="1">
                          <a:latin typeface="Cambria"/>
                          <a:ea typeface="Times New Roman"/>
                          <a:cs typeface="Times New Roman"/>
                        </a:rPr>
                        <a:t>24 Awareness Camps</a:t>
                      </a:r>
                      <a:endParaRPr lang="en-US" sz="1400">
                        <a:latin typeface="Calibri"/>
                        <a:ea typeface="Times New Roman"/>
                        <a:cs typeface="Times New Roman"/>
                      </a:endParaRPr>
                    </a:p>
                    <a:p>
                      <a:pPr marL="0" marR="0">
                        <a:lnSpc>
                          <a:spcPct val="115000"/>
                        </a:lnSpc>
                        <a:spcBef>
                          <a:spcPts val="0"/>
                        </a:spcBef>
                        <a:spcAft>
                          <a:spcPts val="1000"/>
                        </a:spcAft>
                      </a:pPr>
                      <a:r>
                        <a:rPr lang="en-IN" sz="1400" i="1">
                          <a:latin typeface="Cambria"/>
                          <a:ea typeface="Times New Roman"/>
                          <a:cs typeface="Times New Roman"/>
                        </a:rPr>
                        <a:t>01 Oath and Signature Campaign</a:t>
                      </a:r>
                      <a:endParaRPr lang="en-US" sz="1400">
                        <a:latin typeface="Calibri"/>
                        <a:ea typeface="Times New Roman"/>
                        <a:cs typeface="Times New Roman"/>
                      </a:endParaRPr>
                    </a:p>
                    <a:p>
                      <a:pPr marL="0" marR="0">
                        <a:lnSpc>
                          <a:spcPct val="115000"/>
                        </a:lnSpc>
                        <a:spcBef>
                          <a:spcPts val="0"/>
                        </a:spcBef>
                        <a:spcAft>
                          <a:spcPts val="1000"/>
                        </a:spcAft>
                      </a:pPr>
                      <a:r>
                        <a:rPr lang="en-IN" sz="1400" i="1">
                          <a:latin typeface="Cambria"/>
                          <a:ea typeface="Times New Roman"/>
                          <a:cs typeface="Times New Roman"/>
                        </a:rPr>
                        <a:t>Distribution of Banners, Books, Pamphlets, posters, cds, etc</a:t>
                      </a:r>
                      <a:endParaRPr lang="en-US"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IN" sz="1400" i="1" dirty="0">
                          <a:latin typeface="Cambria"/>
                          <a:ea typeface="Times New Roman"/>
                          <a:cs typeface="Times New Roman"/>
                        </a:rPr>
                        <a:t>The Centre organized various awareness generation activities such as poster competition, awareness generation camps, and  through distribution of pamphlets, posters and banners at random places in market, villages falling under the proposed project areas along with </a:t>
                      </a:r>
                      <a:r>
                        <a:rPr lang="en-IN" sz="1400" b="1" i="1" dirty="0">
                          <a:latin typeface="Cambria"/>
                          <a:ea typeface="Times New Roman"/>
                          <a:cs typeface="Times New Roman"/>
                        </a:rPr>
                        <a:t>wide media publicity which has enabled our future generation of students to strengthen the cause and in which their involvement will be necessary.</a:t>
                      </a:r>
                      <a:endParaRPr lang="en-US"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GB" sz="2000" b="1" u="sng" dirty="0" smtClean="0"/>
              <a:t> </a:t>
            </a:r>
            <a:r>
              <a:rPr lang="en-GB" sz="2000" b="1" u="sng" dirty="0"/>
              <a:t>Major Project Activity:</a:t>
            </a:r>
            <a:endParaRPr lang="en-US" sz="2000" dirty="0"/>
          </a:p>
        </p:txBody>
      </p:sp>
      <p:sp>
        <p:nvSpPr>
          <p:cNvPr id="3" name="Content Placeholder 2"/>
          <p:cNvSpPr>
            <a:spLocks noGrp="1"/>
          </p:cNvSpPr>
          <p:nvPr>
            <p:ph idx="1"/>
          </p:nvPr>
        </p:nvSpPr>
        <p:spPr>
          <a:xfrm>
            <a:off x="533400" y="762000"/>
            <a:ext cx="8229600" cy="4114799"/>
          </a:xfrm>
        </p:spPr>
        <p:txBody>
          <a:bodyPr>
            <a:normAutofit fontScale="77500" lnSpcReduction="20000"/>
          </a:bodyPr>
          <a:lstStyle/>
          <a:p>
            <a:r>
              <a:rPr lang="en-IN" b="1" i="1" dirty="0"/>
              <a:t>Topics Discussed: </a:t>
            </a:r>
            <a:endParaRPr lang="en-US" b="1" i="1" dirty="0"/>
          </a:p>
          <a:p>
            <a:pPr lvl="0"/>
            <a:r>
              <a:rPr lang="en-IN" b="1" i="1" dirty="0"/>
              <a:t>Accidents- a scenario.</a:t>
            </a:r>
            <a:endParaRPr lang="en-US" dirty="0"/>
          </a:p>
          <a:p>
            <a:pPr lvl="0"/>
            <a:r>
              <a:rPr lang="en-IN" b="1" i="1" dirty="0"/>
              <a:t>Various types of traffic norms and safe driving measures to be followed on roads.</a:t>
            </a:r>
            <a:endParaRPr lang="en-US" dirty="0"/>
          </a:p>
          <a:p>
            <a:pPr lvl="0"/>
            <a:r>
              <a:rPr lang="en-IN" b="1" i="1" dirty="0"/>
              <a:t>Basic injury management by laymen at accident site.</a:t>
            </a:r>
            <a:endParaRPr lang="en-US" dirty="0"/>
          </a:p>
          <a:p>
            <a:pPr lvl="0"/>
            <a:r>
              <a:rPr lang="en-IN" b="1" i="1" dirty="0"/>
              <a:t>Life-saving methods </a:t>
            </a:r>
            <a:endParaRPr lang="en-US" dirty="0"/>
          </a:p>
          <a:p>
            <a:pPr lvl="0"/>
            <a:r>
              <a:rPr lang="en-IN" b="1" i="1" dirty="0"/>
              <a:t>Legal inputs as per Motor Vehicle Act 1988</a:t>
            </a:r>
            <a:endParaRPr lang="en-US" dirty="0"/>
          </a:p>
          <a:p>
            <a:pPr lvl="0"/>
            <a:r>
              <a:rPr lang="en-IN" b="1" i="1" dirty="0"/>
              <a:t>Awareness to strengthen the Enforcement of Law. </a:t>
            </a:r>
            <a:endParaRPr lang="en-US" dirty="0"/>
          </a:p>
          <a:p>
            <a:pPr lvl="0"/>
            <a:r>
              <a:rPr lang="en-IN" b="1" i="1" dirty="0"/>
              <a:t>Psychological aspects of accidents.</a:t>
            </a:r>
            <a:endParaRPr lang="en-US" dirty="0"/>
          </a:p>
          <a:p>
            <a:pPr lvl="0"/>
            <a:r>
              <a:rPr lang="en-IN" b="1" i="1" dirty="0"/>
              <a:t>Evaluation and follow-up.</a:t>
            </a:r>
            <a:endParaRPr lang="en-US" dirty="0"/>
          </a:p>
          <a:p>
            <a:pPr>
              <a:buNone/>
            </a:pPr>
            <a:endParaRPr lang="en-IN" b="1" dirty="0" smtClean="0"/>
          </a:p>
          <a:p>
            <a:pPr>
              <a:buNone/>
            </a:pPr>
            <a:endParaRPr lang="en-IN" b="1" dirty="0"/>
          </a:p>
          <a:p>
            <a:pPr>
              <a:buNone/>
            </a:pPr>
            <a:endParaRPr lang="en-IN" b="1" dirty="0" smtClean="0"/>
          </a:p>
          <a:p>
            <a:endParaRPr lang="en-US" dirty="0"/>
          </a:p>
          <a:p>
            <a:pPr>
              <a:buNone/>
            </a:pPr>
            <a:endParaRPr lang="en-US" b="1" dirty="0"/>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Autofit/>
          </a:bodyPr>
          <a:lstStyle/>
          <a:p>
            <a:r>
              <a:rPr lang="en-GB" sz="2800" b="1" u="sng" dirty="0"/>
              <a:t>“SAVE KIDS LIVES” National Conference on Child &amp; Woman Safety on Roads during UN Global Road Safety Week 2015:</a:t>
            </a:r>
            <a:r>
              <a:rPr lang="en-US" sz="2800" dirty="0"/>
              <a:t/>
            </a:r>
            <a:br>
              <a:rPr lang="en-US" sz="2800" dirty="0"/>
            </a:br>
            <a:endParaRPr lang="en-US" sz="2800" dirty="0"/>
          </a:p>
        </p:txBody>
      </p:sp>
      <p:sp>
        <p:nvSpPr>
          <p:cNvPr id="3" name="Content Placeholder 2"/>
          <p:cNvSpPr>
            <a:spLocks noGrp="1"/>
          </p:cNvSpPr>
          <p:nvPr>
            <p:ph idx="1"/>
          </p:nvPr>
        </p:nvSpPr>
        <p:spPr>
          <a:xfrm>
            <a:off x="457200" y="1981200"/>
            <a:ext cx="8229600" cy="4525963"/>
          </a:xfrm>
        </p:spPr>
        <p:txBody>
          <a:bodyPr>
            <a:normAutofit fontScale="77500" lnSpcReduction="20000"/>
          </a:bodyPr>
          <a:lstStyle/>
          <a:p>
            <a:pPr lvl="0"/>
            <a:r>
              <a:rPr lang="en-GB" dirty="0"/>
              <a:t>Organised 2 days National Conference on Save Kids Lives: Child and Woman Safety on Roads at Rajasthan Police Academy, </a:t>
            </a:r>
            <a:r>
              <a:rPr lang="en-GB" dirty="0" err="1"/>
              <a:t>Jaipur</a:t>
            </a:r>
            <a:r>
              <a:rPr lang="en-GB" dirty="0"/>
              <a:t> from 6</a:t>
            </a:r>
            <a:r>
              <a:rPr lang="en-GB" baseline="30000" dirty="0"/>
              <a:t>th</a:t>
            </a:r>
            <a:r>
              <a:rPr lang="en-GB" dirty="0"/>
              <a:t> to 7</a:t>
            </a:r>
            <a:r>
              <a:rPr lang="en-GB" baseline="30000" dirty="0"/>
              <a:t>th</a:t>
            </a:r>
            <a:r>
              <a:rPr lang="en-GB" dirty="0"/>
              <a:t> May 2015. </a:t>
            </a:r>
            <a:endParaRPr lang="en-US" dirty="0"/>
          </a:p>
          <a:p>
            <a:endParaRPr lang="en-GB" dirty="0" smtClean="0"/>
          </a:p>
          <a:p>
            <a:r>
              <a:rPr lang="en-GB" dirty="0" smtClean="0"/>
              <a:t>More </a:t>
            </a:r>
            <a:r>
              <a:rPr lang="en-GB" dirty="0"/>
              <a:t>than 300 participants from 10 states and 3 Union Territories have attended the conference and shared their experiences and suggestions on the topic. </a:t>
            </a:r>
            <a:endParaRPr lang="en-US" dirty="0"/>
          </a:p>
          <a:p>
            <a:pPr>
              <a:buNone/>
            </a:pPr>
            <a:endParaRPr lang="en-US" dirty="0"/>
          </a:p>
          <a:p>
            <a:pPr lvl="0"/>
            <a:r>
              <a:rPr lang="en-GB" dirty="0"/>
              <a:t>All major stakeholders of Road Safety </a:t>
            </a:r>
            <a:r>
              <a:rPr lang="en-GB" dirty="0" err="1"/>
              <a:t>viz</a:t>
            </a:r>
            <a:r>
              <a:rPr lang="en-GB" dirty="0"/>
              <a:t> Police, Transport, Education, PWD, Medical, World Bank, </a:t>
            </a:r>
            <a:r>
              <a:rPr lang="en-GB" dirty="0" err="1"/>
              <a:t>Unicef</a:t>
            </a:r>
            <a:r>
              <a:rPr lang="en-GB" dirty="0"/>
              <a:t>, UN Youth organisation of Road Safety YOURS, various renowned NGOS of Country have participated and acclaimed the conference. </a:t>
            </a:r>
            <a:endParaRPr lang="en-US" dirty="0"/>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GB" b="1" u="sng" dirty="0" smtClean="0"/>
              <a:t>Research Project: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GB" dirty="0" smtClean="0"/>
              <a:t>CRS</a:t>
            </a:r>
            <a:r>
              <a:rPr lang="en-GB" dirty="0"/>
              <a:t>, SPUP &amp; IIHMR are conducting a study in Rajasthan alongside the advocacy project proposed under the GRSP grant as a part of monitoring and evaluation segment of this grant. </a:t>
            </a:r>
            <a:r>
              <a:rPr lang="en-GB" b="1" dirty="0"/>
              <a:t>The study will be on ‘Helmet Use among Two Wheeler users in Rajasthan, India: A Survey of Use, Knowledge, Attitudes, and Practices’ at following districts: </a:t>
            </a:r>
            <a:r>
              <a:rPr lang="en-GB" dirty="0"/>
              <a:t> </a:t>
            </a:r>
            <a:r>
              <a:rPr lang="en-GB" b="1" dirty="0"/>
              <a:t>- Ajmer, - </a:t>
            </a:r>
            <a:r>
              <a:rPr lang="en-GB" b="1" dirty="0" err="1"/>
              <a:t>Bharatpur</a:t>
            </a:r>
            <a:r>
              <a:rPr lang="en-GB" b="1" dirty="0"/>
              <a:t>, - </a:t>
            </a:r>
            <a:r>
              <a:rPr lang="en-GB" b="1" dirty="0" err="1"/>
              <a:t>Alwar</a:t>
            </a:r>
            <a:r>
              <a:rPr lang="en-GB" b="1" dirty="0"/>
              <a:t>, - </a:t>
            </a:r>
            <a:r>
              <a:rPr lang="en-GB" b="1" dirty="0" err="1"/>
              <a:t>Jaipur</a:t>
            </a:r>
            <a:r>
              <a:rPr lang="en-GB" b="1" dirty="0"/>
              <a:t>, - Jodhpur, - Kota, - Udaipur. </a:t>
            </a:r>
            <a:endParaRPr lang="en-US" dirty="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ACHIEVEMENTS:</a:t>
            </a:r>
            <a:r>
              <a:rPr lang="en-US" dirty="0"/>
              <a:t/>
            </a:r>
            <a:br>
              <a:rPr lang="en-US" dirty="0"/>
            </a:br>
            <a:endParaRPr lang="en-US" dirty="0"/>
          </a:p>
        </p:txBody>
      </p:sp>
      <p:sp>
        <p:nvSpPr>
          <p:cNvPr id="3" name="Content Placeholder 2"/>
          <p:cNvSpPr>
            <a:spLocks noGrp="1"/>
          </p:cNvSpPr>
          <p:nvPr>
            <p:ph idx="1"/>
          </p:nvPr>
        </p:nvSpPr>
        <p:spPr>
          <a:xfrm>
            <a:off x="457200" y="1066800"/>
            <a:ext cx="8229600" cy="5059363"/>
          </a:xfrm>
        </p:spPr>
        <p:txBody>
          <a:bodyPr>
            <a:normAutofit fontScale="85000" lnSpcReduction="10000"/>
          </a:bodyPr>
          <a:lstStyle/>
          <a:p>
            <a:pPr>
              <a:buNone/>
            </a:pPr>
            <a:r>
              <a:rPr lang="en-GB" b="1" u="sng" dirty="0"/>
              <a:t>International Footprint:</a:t>
            </a:r>
            <a:endParaRPr lang="en-US" dirty="0"/>
          </a:p>
          <a:p>
            <a:r>
              <a:rPr lang="en-US" dirty="0"/>
              <a:t>CRS,SPUP has received a grant from </a:t>
            </a:r>
            <a:r>
              <a:rPr lang="en-US" b="1" dirty="0"/>
              <a:t>the International Federation of Red Cross and Red Crescent Societies (IFRC) as the hosting agency of Global Road Safety Partnership</a:t>
            </a:r>
            <a:r>
              <a:rPr lang="en-US" dirty="0"/>
              <a:t>, (</a:t>
            </a:r>
            <a:r>
              <a:rPr lang="en-US" b="1" dirty="0"/>
              <a:t>GRSP</a:t>
            </a:r>
            <a:r>
              <a:rPr lang="en-US" dirty="0"/>
              <a:t>) and supported by </a:t>
            </a:r>
            <a:r>
              <a:rPr lang="en-US" b="1" dirty="0"/>
              <a:t>Bloomberg Foundation</a:t>
            </a:r>
            <a:r>
              <a:rPr lang="en-US" dirty="0"/>
              <a:t> to do the advocacy “</a:t>
            </a:r>
            <a:r>
              <a:rPr lang="en-US" b="1" dirty="0"/>
              <a:t>to make Helmet Use compulsory in all cities including rural areas in the State of Rajasthan along with strict enforcement.</a:t>
            </a:r>
            <a:r>
              <a:rPr lang="en-US" dirty="0"/>
              <a:t>” </a:t>
            </a:r>
          </a:p>
          <a:p>
            <a:pPr>
              <a:buNone/>
            </a:pPr>
            <a:endParaRPr lang="en-US" dirty="0"/>
          </a:p>
          <a:p>
            <a:r>
              <a:rPr lang="en-US" b="1" dirty="0" smtClean="0"/>
              <a:t>Govt</a:t>
            </a:r>
            <a:r>
              <a:rPr lang="en-US" b="1" dirty="0"/>
              <a:t>. of Rajasthan has made Helmet Use compulsory for both </a:t>
            </a:r>
            <a:r>
              <a:rPr lang="en-US" b="1" dirty="0" smtClean="0"/>
              <a:t>riders </a:t>
            </a:r>
            <a:r>
              <a:rPr lang="en-US" dirty="0" smtClean="0"/>
              <a:t>in </a:t>
            </a:r>
            <a:r>
              <a:rPr lang="en-US" dirty="0"/>
              <a:t>the State.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219200"/>
            <a:ext cx="7498080" cy="1143000"/>
          </a:xfrm>
        </p:spPr>
        <p:txBody>
          <a:bodyPr>
            <a:normAutofit fontScale="90000"/>
          </a:bodyPr>
          <a:lstStyle/>
          <a:p>
            <a:r>
              <a:rPr lang="en-GB" b="1" u="sng" dirty="0" smtClean="0"/>
              <a:t>Membership in the State Road Safety Council, Govt. of Rajasthan:</a:t>
            </a:r>
            <a:r>
              <a:rPr lang="en-US" dirty="0" smtClean="0"/>
              <a:t/>
            </a:r>
            <a:br>
              <a:rPr lang="en-US" dirty="0" smtClean="0"/>
            </a:br>
            <a:endParaRPr lang="en-US" dirty="0"/>
          </a:p>
        </p:txBody>
      </p:sp>
      <p:sp>
        <p:nvSpPr>
          <p:cNvPr id="3" name="Content Placeholder 2"/>
          <p:cNvSpPr>
            <a:spLocks noGrp="1"/>
          </p:cNvSpPr>
          <p:nvPr>
            <p:ph idx="1"/>
          </p:nvPr>
        </p:nvSpPr>
        <p:spPr>
          <a:xfrm>
            <a:off x="1066800" y="2971800"/>
            <a:ext cx="7498080" cy="4800600"/>
          </a:xfrm>
        </p:spPr>
        <p:txBody>
          <a:bodyPr>
            <a:normAutofit/>
          </a:bodyPr>
          <a:lstStyle/>
          <a:p>
            <a:r>
              <a:rPr lang="en-GB" dirty="0" err="1" smtClean="0"/>
              <a:t>Hon’ble</a:t>
            </a:r>
            <a:r>
              <a:rPr lang="en-GB" dirty="0" smtClean="0"/>
              <a:t> </a:t>
            </a:r>
            <a:r>
              <a:rPr lang="en-GB" dirty="0"/>
              <a:t>Minister (Transport &amp; PWD), Govt. of Rajasthan Sh. </a:t>
            </a:r>
            <a:r>
              <a:rPr lang="en-GB" dirty="0" err="1"/>
              <a:t>Yunus</a:t>
            </a:r>
            <a:r>
              <a:rPr lang="en-GB" dirty="0"/>
              <a:t> Khan, Chairman, Rajasthan State Road Safety Council has awarded an official membership to CRS, SPUP in the State Road Safety Council, Govt. of Rajasthan.</a:t>
            </a:r>
            <a:endParaRPr lang="en-US" dirty="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t>MOU with PWD, Govt. of Rajasthan:</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GB" dirty="0" smtClean="0"/>
              <a:t>CRS</a:t>
            </a:r>
            <a:r>
              <a:rPr lang="en-GB" dirty="0"/>
              <a:t>, SPUP has signed an MOU with Public Works Department, Government of Rajasthan to work on Road Safety Issues mainly to work with the Transport Department and its sub-committees such as Project Working Group and Road Safety cell to develop Crash Data Reporting and Analysis System and also to assess the existing crash data reporting and analysis system in Rajasthan.</a:t>
            </a:r>
            <a:endParaRPr lang="en-US" dirty="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with organizations: </a:t>
            </a:r>
            <a:endParaRPr lang="en-US" dirty="0"/>
          </a:p>
        </p:txBody>
      </p:sp>
      <p:sp>
        <p:nvSpPr>
          <p:cNvPr id="3" name="Content Placeholder 2"/>
          <p:cNvSpPr>
            <a:spLocks noGrp="1"/>
          </p:cNvSpPr>
          <p:nvPr>
            <p:ph idx="1"/>
          </p:nvPr>
        </p:nvSpPr>
        <p:spPr/>
        <p:txBody>
          <a:bodyPr/>
          <a:lstStyle/>
          <a:p>
            <a:r>
              <a:rPr lang="en-US" dirty="0" smtClean="0"/>
              <a:t>Rajasthan Police </a:t>
            </a:r>
          </a:p>
          <a:p>
            <a:r>
              <a:rPr lang="en-US" dirty="0" smtClean="0"/>
              <a:t>Rajasthan Transport Department</a:t>
            </a:r>
          </a:p>
          <a:p>
            <a:r>
              <a:rPr lang="en-US" dirty="0" smtClean="0"/>
              <a:t>Rajasthan Education Department</a:t>
            </a:r>
          </a:p>
          <a:p>
            <a:r>
              <a:rPr lang="en-US" dirty="0" smtClean="0"/>
              <a:t>Rajasthan Disaster Management Department </a:t>
            </a:r>
          </a:p>
          <a:p>
            <a:r>
              <a:rPr lang="en-US" dirty="0" smtClean="0"/>
              <a:t>Universities : RU, Central University, </a:t>
            </a:r>
            <a:r>
              <a:rPr lang="en-US" dirty="0" err="1" smtClean="0"/>
              <a:t>Kishangarh</a:t>
            </a:r>
            <a:r>
              <a:rPr lang="en-US" dirty="0" smtClean="0"/>
              <a:t>, IIHMR </a:t>
            </a:r>
            <a:r>
              <a:rPr lang="en-US" dirty="0" err="1" smtClean="0"/>
              <a:t>Jaipur</a:t>
            </a:r>
            <a:endParaRPr lang="en-US" dirty="0" smtClean="0"/>
          </a:p>
          <a:p>
            <a:r>
              <a:rPr lang="en-US" dirty="0" smtClean="0"/>
              <a:t>NGOs</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ACTION PLAN FOR CENTRE FOR ROAD SAFETY</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Coordinate setting up of a </a:t>
            </a:r>
            <a:r>
              <a:rPr lang="en-US" b="1" dirty="0"/>
              <a:t>National Road Safety Strategy Group</a:t>
            </a:r>
            <a:r>
              <a:rPr lang="en-US" dirty="0"/>
              <a:t> comprising officials and civil society members to support/strengthen road safety interventions and contribute to capacity building of multiple stakeholders nation-wide.</a:t>
            </a:r>
          </a:p>
          <a:p>
            <a:pPr lvl="0"/>
            <a:r>
              <a:rPr lang="en-US" dirty="0"/>
              <a:t>Initiate steps to develop </a:t>
            </a:r>
            <a:r>
              <a:rPr lang="en-US" b="1" dirty="0"/>
              <a:t>National Road Safety Resource Tools</a:t>
            </a:r>
            <a:r>
              <a:rPr lang="en-US" dirty="0"/>
              <a:t> containing relevant details of road safety officials, enforcement agencies, NGOs, and so on, such as:</a:t>
            </a:r>
          </a:p>
          <a:p>
            <a:pPr lvl="0"/>
            <a:r>
              <a:rPr lang="en-US" dirty="0"/>
              <a:t>“</a:t>
            </a:r>
            <a:r>
              <a:rPr lang="en-US" b="1" dirty="0"/>
              <a:t>National Best Practices Compendium</a:t>
            </a:r>
            <a:r>
              <a:rPr lang="en-US" dirty="0"/>
              <a:t>” of road safety promotion strategies in various states </a:t>
            </a:r>
          </a:p>
          <a:p>
            <a:pPr lvl="0"/>
            <a:r>
              <a:rPr lang="en-US" dirty="0"/>
              <a:t>“</a:t>
            </a:r>
            <a:r>
              <a:rPr lang="en-US" b="1" dirty="0"/>
              <a:t>National Road Safety Library</a:t>
            </a:r>
            <a:r>
              <a:rPr lang="en-US" dirty="0"/>
              <a:t>” containing prototypes of road safety education and awareness materials (in main languages of India), film archives, and so on.</a:t>
            </a:r>
          </a:p>
          <a:p>
            <a:pPr lvl="0"/>
            <a:r>
              <a:rPr lang="en-US" dirty="0"/>
              <a:t>“</a:t>
            </a:r>
            <a:r>
              <a:rPr lang="en-US" b="1" dirty="0"/>
              <a:t>National Road Safety Directory</a:t>
            </a:r>
            <a:r>
              <a:rPr lang="en-US" dirty="0"/>
              <a:t>” of officials, NGOs, trainers, suppliers of road safety equipment, educational accessories etc.</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ACTION PLAN FOR CENTRE FOR ROAD SAFETY</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smtClean="0"/>
              <a:t>“</a:t>
            </a:r>
            <a:r>
              <a:rPr lang="en-US" b="1" dirty="0"/>
              <a:t>National Road Safety Lookout Database</a:t>
            </a:r>
            <a:r>
              <a:rPr lang="en-US" dirty="0"/>
              <a:t>” of repeat offenders and dangerous drivers on National Highways</a:t>
            </a:r>
          </a:p>
          <a:p>
            <a:pPr lvl="0"/>
            <a:r>
              <a:rPr lang="en-US" dirty="0"/>
              <a:t>Activate </a:t>
            </a:r>
            <a:r>
              <a:rPr lang="en-US" b="1" dirty="0"/>
              <a:t>National Digital Network</a:t>
            </a:r>
            <a:r>
              <a:rPr lang="en-US" dirty="0"/>
              <a:t> of community-level youth groups such as road safety clubs, NCCS, Scouts &amp; Guides, SPCs, NSS etc. These groups will be trained and guided to  work for road safety in their own communities</a:t>
            </a:r>
          </a:p>
          <a:p>
            <a:pPr lvl="0"/>
            <a:r>
              <a:rPr lang="en-US" dirty="0"/>
              <a:t>Establish a “</a:t>
            </a:r>
            <a:r>
              <a:rPr lang="en-US" b="1" dirty="0"/>
              <a:t>National Road Safety Education Institute</a:t>
            </a:r>
            <a:r>
              <a:rPr lang="en-US" dirty="0"/>
              <a:t>” to formulate, implement and modify – as needed – strategies and frameworks for road safety education for multiple sections of society, especially educational institutions.</a:t>
            </a:r>
          </a:p>
          <a:p>
            <a:pPr lvl="0"/>
            <a:r>
              <a:rPr lang="en-US" b="1" dirty="0"/>
              <a:t>Documentation, Research &amp; Analysis Unit</a:t>
            </a:r>
            <a:r>
              <a:rPr lang="en-US" dirty="0"/>
              <a:t> to (</a:t>
            </a:r>
            <a:r>
              <a:rPr lang="en-US" dirty="0" err="1"/>
              <a:t>i</a:t>
            </a:r>
            <a:r>
              <a:rPr lang="en-US" dirty="0"/>
              <a:t>) conduct, collect and create research materials on various aspects of road safety, and (ii) assess and design educational/awareness  materials  for various sections of road users.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612775"/>
          </a:xfrm>
        </p:spPr>
        <p:txBody>
          <a:bodyPr>
            <a:normAutofit fontScale="90000"/>
          </a:bodyPr>
          <a:lstStyle/>
          <a:p>
            <a:r>
              <a:rPr lang="en-US" b="1" dirty="0"/>
              <a:t>ABOUT CENTRE</a:t>
            </a:r>
            <a:r>
              <a:rPr lang="en-US" dirty="0"/>
              <a:t/>
            </a:r>
            <a:br>
              <a:rPr lang="en-US" dirty="0"/>
            </a:br>
            <a:endParaRPr lang="en-US" dirty="0"/>
          </a:p>
        </p:txBody>
      </p:sp>
      <p:sp>
        <p:nvSpPr>
          <p:cNvPr id="3" name="Subtitle 2"/>
          <p:cNvSpPr>
            <a:spLocks noGrp="1"/>
          </p:cNvSpPr>
          <p:nvPr>
            <p:ph type="subTitle" idx="1"/>
          </p:nvPr>
        </p:nvSpPr>
        <p:spPr>
          <a:xfrm>
            <a:off x="838200" y="762000"/>
            <a:ext cx="7696200" cy="4876800"/>
          </a:xfrm>
        </p:spPr>
        <p:txBody>
          <a:bodyPr>
            <a:normAutofit fontScale="92500"/>
          </a:bodyPr>
          <a:lstStyle/>
          <a:p>
            <a:pPr algn="l"/>
            <a:r>
              <a:rPr lang="en-GB" dirty="0">
                <a:solidFill>
                  <a:schemeClr val="tx1"/>
                </a:solidFill>
              </a:rPr>
              <a:t>Centre for Road Safety is an official centre of </a:t>
            </a:r>
            <a:r>
              <a:rPr lang="en-GB" dirty="0" err="1">
                <a:solidFill>
                  <a:schemeClr val="tx1"/>
                </a:solidFill>
              </a:rPr>
              <a:t>Sardar</a:t>
            </a:r>
            <a:r>
              <a:rPr lang="en-GB" dirty="0">
                <a:solidFill>
                  <a:schemeClr val="tx1"/>
                </a:solidFill>
              </a:rPr>
              <a:t> Patel University of Police (SPUP) Security and Criminal Justice, Jodhpur, Rajasthan India, situated in the Campus of Rajasthan Police Academy, </a:t>
            </a:r>
            <a:r>
              <a:rPr lang="en-GB" dirty="0" err="1">
                <a:solidFill>
                  <a:schemeClr val="tx1"/>
                </a:solidFill>
              </a:rPr>
              <a:t>Jaipur</a:t>
            </a:r>
            <a:r>
              <a:rPr lang="en-GB" dirty="0">
                <a:solidFill>
                  <a:schemeClr val="tx1"/>
                </a:solidFill>
              </a:rPr>
              <a:t>, Rajasthan, India.  </a:t>
            </a:r>
            <a:endParaRPr lang="en-GB" dirty="0" smtClean="0">
              <a:solidFill>
                <a:schemeClr val="tx1"/>
              </a:solidFill>
            </a:endParaRPr>
          </a:p>
          <a:p>
            <a:pPr algn="l"/>
            <a:endParaRPr lang="en-GB" dirty="0">
              <a:solidFill>
                <a:schemeClr val="tx1"/>
              </a:solidFill>
            </a:endParaRPr>
          </a:p>
          <a:p>
            <a:pPr algn="l"/>
            <a:r>
              <a:rPr lang="en-GB" dirty="0" err="1" smtClean="0">
                <a:solidFill>
                  <a:schemeClr val="tx1"/>
                </a:solidFill>
              </a:rPr>
              <a:t>Sardar</a:t>
            </a:r>
            <a:r>
              <a:rPr lang="en-GB" dirty="0" smtClean="0">
                <a:solidFill>
                  <a:schemeClr val="tx1"/>
                </a:solidFill>
              </a:rPr>
              <a:t> </a:t>
            </a:r>
            <a:r>
              <a:rPr lang="en-GB" dirty="0">
                <a:solidFill>
                  <a:schemeClr val="tx1"/>
                </a:solidFill>
              </a:rPr>
              <a:t>Patel University of Police, Security and Criminal Justice, Jodhpur is established by an Act passed by State Legislature, Government of Rajasthan. </a:t>
            </a:r>
            <a:endParaRPr lang="en-GB" dirty="0" smtClean="0">
              <a:solidFill>
                <a:schemeClr val="tx1"/>
              </a:solidFill>
            </a:endParaRPr>
          </a:p>
          <a:p>
            <a:pPr algn="l"/>
            <a:endParaRPr lang="en-GB" dirty="0">
              <a:solidFill>
                <a:schemeClr val="tx1"/>
              </a:solidFill>
            </a:endParaRPr>
          </a:p>
          <a:p>
            <a:pPr algn="l"/>
            <a:r>
              <a:rPr lang="en-GB" dirty="0" smtClean="0">
                <a:solidFill>
                  <a:schemeClr val="tx1"/>
                </a:solidFill>
              </a:rPr>
              <a:t>The </a:t>
            </a:r>
            <a:r>
              <a:rPr lang="en-GB" dirty="0">
                <a:solidFill>
                  <a:schemeClr val="tx1"/>
                </a:solidFill>
              </a:rPr>
              <a:t>Act mandates the University to focus on teaching and research in the field of Police, Social Sciences, Criminal Justice, Public Safety and Security and other related areas.</a:t>
            </a:r>
            <a:endParaRPr lang="en-US" dirty="0">
              <a:solidFill>
                <a:schemeClr val="tx1"/>
              </a:solidFill>
            </a:endParaRPr>
          </a:p>
          <a:p>
            <a:pPr algn="l"/>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t>Future Projects: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GB" b="1" u="sng" dirty="0" smtClean="0"/>
              <a:t>A</a:t>
            </a:r>
            <a:r>
              <a:rPr lang="en-GB" b="1" u="sng" dirty="0"/>
              <a:t>: Basic Road &amp; Life Safety Training to community groups:</a:t>
            </a:r>
            <a:endParaRPr lang="en-US" dirty="0"/>
          </a:p>
          <a:p>
            <a:pPr lvl="0"/>
            <a:r>
              <a:rPr lang="en-GB" dirty="0"/>
              <a:t>Teachers in all schools of all districts of the State</a:t>
            </a:r>
            <a:endParaRPr lang="en-US" dirty="0"/>
          </a:p>
          <a:p>
            <a:pPr lvl="0"/>
            <a:r>
              <a:rPr lang="en-GB" dirty="0" err="1"/>
              <a:t>Panchayati</a:t>
            </a:r>
            <a:r>
              <a:rPr lang="en-GB" dirty="0"/>
              <a:t> Raj members </a:t>
            </a:r>
            <a:endParaRPr lang="en-US" dirty="0"/>
          </a:p>
          <a:p>
            <a:pPr lvl="0"/>
            <a:r>
              <a:rPr lang="en-GB" dirty="0"/>
              <a:t>Govt. employees /private employees </a:t>
            </a:r>
            <a:endParaRPr lang="en-US" dirty="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90600"/>
            <a:ext cx="7498080" cy="1143000"/>
          </a:xfrm>
        </p:spPr>
        <p:txBody>
          <a:bodyPr>
            <a:normAutofit fontScale="90000"/>
          </a:bodyPr>
          <a:lstStyle/>
          <a:p>
            <a:r>
              <a:rPr lang="en-GB" b="1" u="sng" dirty="0" smtClean="0"/>
              <a:t>B: Certificate &amp; Diploma Courses in Road safety &amp; Life Safety issues:</a:t>
            </a:r>
            <a:r>
              <a:rPr lang="en-US" dirty="0" smtClean="0"/>
              <a:t/>
            </a:r>
            <a:br>
              <a:rPr lang="en-US" dirty="0" smtClean="0"/>
            </a:br>
            <a:endParaRPr lang="en-US" dirty="0"/>
          </a:p>
        </p:txBody>
      </p:sp>
      <p:sp>
        <p:nvSpPr>
          <p:cNvPr id="3" name="Content Placeholder 2"/>
          <p:cNvSpPr>
            <a:spLocks noGrp="1"/>
          </p:cNvSpPr>
          <p:nvPr>
            <p:ph idx="1"/>
          </p:nvPr>
        </p:nvSpPr>
        <p:spPr>
          <a:xfrm>
            <a:off x="1371600" y="2514600"/>
            <a:ext cx="7498080" cy="4800600"/>
          </a:xfrm>
        </p:spPr>
        <p:txBody>
          <a:bodyPr/>
          <a:lstStyle/>
          <a:p>
            <a:pPr lvl="0"/>
            <a:r>
              <a:rPr lang="en-GB" dirty="0" smtClean="0"/>
              <a:t>For </a:t>
            </a:r>
            <a:r>
              <a:rPr lang="en-GB" dirty="0"/>
              <a:t>College students</a:t>
            </a:r>
            <a:endParaRPr lang="en-US" dirty="0"/>
          </a:p>
          <a:p>
            <a:pPr lvl="0"/>
            <a:r>
              <a:rPr lang="en-GB" dirty="0"/>
              <a:t>Govt. /private/NGO employees</a:t>
            </a:r>
            <a:endParaRPr lang="en-US" dirty="0"/>
          </a:p>
          <a:p>
            <a:pPr lvl="0"/>
            <a:r>
              <a:rPr lang="en-GB" dirty="0"/>
              <a:t>General Public</a:t>
            </a:r>
            <a:endParaRPr lang="en-US" dirty="0"/>
          </a:p>
          <a:p>
            <a:pPr lvl="0"/>
            <a:r>
              <a:rPr lang="en-GB" dirty="0"/>
              <a:t>Learning/Permanent License </a:t>
            </a:r>
            <a:r>
              <a:rPr lang="en-GB" dirty="0" smtClean="0"/>
              <a:t>seekers etc.</a:t>
            </a:r>
            <a:endParaRPr lang="en-US" dirty="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4525963"/>
          </a:xfrm>
        </p:spPr>
        <p:txBody>
          <a:bodyPr/>
          <a:lstStyle/>
          <a:p>
            <a:r>
              <a:rPr lang="en-GB" b="1" u="sng" dirty="0"/>
              <a:t>C. Crash Data/Investigation &amp; Research Centre in close association with PWD, Govt of Rajasthan and World bank.</a:t>
            </a:r>
            <a:endParaRPr lang="en-US" dirty="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4191000"/>
            <a:ext cx="7848600" cy="4525963"/>
          </a:xfrm>
        </p:spPr>
        <p:txBody>
          <a:bodyPr>
            <a:normAutofit/>
          </a:bodyPr>
          <a:lstStyle/>
          <a:p>
            <a:pPr algn="r">
              <a:buNone/>
            </a:pPr>
            <a:r>
              <a:rPr lang="en-US" sz="2000" dirty="0" smtClean="0"/>
              <a:t>By:</a:t>
            </a:r>
          </a:p>
          <a:p>
            <a:pPr algn="r">
              <a:buNone/>
            </a:pPr>
            <a:r>
              <a:rPr lang="en-US" sz="2800" b="1" dirty="0" err="1" smtClean="0"/>
              <a:t>Prerna</a:t>
            </a:r>
            <a:r>
              <a:rPr lang="en-US" sz="2800" b="1" dirty="0" smtClean="0"/>
              <a:t> Singh</a:t>
            </a:r>
          </a:p>
          <a:p>
            <a:pPr algn="r">
              <a:buNone/>
            </a:pPr>
            <a:r>
              <a:rPr lang="en-US" sz="2000" dirty="0" smtClean="0"/>
              <a:t>Centre Coordinator,</a:t>
            </a:r>
          </a:p>
          <a:p>
            <a:pPr algn="r">
              <a:buNone/>
            </a:pPr>
            <a:r>
              <a:rPr lang="en-US" sz="2000" b="1" dirty="0" smtClean="0"/>
              <a:t>Centre for Road Safety, </a:t>
            </a:r>
          </a:p>
          <a:p>
            <a:pPr algn="r">
              <a:buNone/>
            </a:pPr>
            <a:r>
              <a:rPr lang="en-US" sz="2000" dirty="0" err="1" smtClean="0"/>
              <a:t>Sardar</a:t>
            </a:r>
            <a:r>
              <a:rPr lang="en-US" sz="2000" dirty="0" smtClean="0"/>
              <a:t> Patel University of Police, </a:t>
            </a:r>
          </a:p>
          <a:p>
            <a:pPr algn="r">
              <a:buNone/>
            </a:pPr>
            <a:r>
              <a:rPr lang="en-US" sz="2000" dirty="0" smtClean="0"/>
              <a:t>Security &amp; Criminal Justice, Jodhpur</a:t>
            </a:r>
            <a:endParaRPr lang="en-US" sz="2000" dirty="0"/>
          </a:p>
        </p:txBody>
      </p:sp>
      <p:sp>
        <p:nvSpPr>
          <p:cNvPr id="6" name="Title 1"/>
          <p:cNvSpPr txBox="1">
            <a:spLocks/>
          </p:cNvSpPr>
          <p:nvPr/>
        </p:nvSpPr>
        <p:spPr>
          <a:xfrm>
            <a:off x="1066800" y="304800"/>
            <a:ext cx="7924800" cy="4343400"/>
          </a:xfrm>
          <a:prstGeom prst="rect">
            <a:avLst/>
          </a:prstGeom>
        </p:spPr>
        <p:txBody>
          <a:bodyPr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B050"/>
                </a:solidFill>
                <a:effectLst>
                  <a:outerShdw blurRad="50000" dist="30000" dir="5400000" algn="tl" rotWithShape="0">
                    <a:srgbClr val="000000">
                      <a:alpha val="30000"/>
                    </a:srgbClr>
                  </a:outerShdw>
                </a:effectLst>
                <a:uLnTx/>
                <a:uFillTx/>
                <a:latin typeface="+mj-lt"/>
                <a:ea typeface="+mj-ea"/>
                <a:cs typeface="+mj-cs"/>
              </a:rPr>
              <a:t>COME JOIN US IN THE MISSION OF SAVING LIVES……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b="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TOGHETHER WE CAN</a:t>
            </a:r>
            <a:r>
              <a:rPr kumimoji="0" lang="en-US" sz="40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M</a:t>
            </a:r>
            <a:r>
              <a:rPr kumimoji="0" lang="en-US" sz="4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AKE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ACCIDENT PRONE REGION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TO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noProof="0" dirty="0" smtClean="0">
                <a:ln>
                  <a:noFill/>
                </a:ln>
                <a:solidFill>
                  <a:srgbClr val="00B050"/>
                </a:solidFill>
                <a:effectLst>
                  <a:outerShdw blurRad="50000" dist="30000" dir="5400000" algn="tl" rotWithShape="0">
                    <a:srgbClr val="000000">
                      <a:alpha val="30000"/>
                    </a:srgbClr>
                  </a:outerShdw>
                </a:effectLst>
                <a:uLnTx/>
                <a:uFillTx/>
                <a:latin typeface="+mj-lt"/>
                <a:ea typeface="+mj-ea"/>
                <a:cs typeface="+mj-cs"/>
              </a:rPr>
              <a:t>ACCIDENT FREE REGION!!!!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chemeClr val="accent3">
                    <a:lumMod val="75000"/>
                  </a:schemeClr>
                </a:solidFill>
                <a:effectLst>
                  <a:outerShdw blurRad="50000" dist="30000" dir="5400000" algn="tl" rotWithShape="0">
                    <a:srgbClr val="000000">
                      <a:alpha val="30000"/>
                    </a:srgbClr>
                  </a:outerShdw>
                </a:effectLst>
                <a:latin typeface="+mj-lt"/>
                <a:ea typeface="+mj-ea"/>
                <a:cs typeface="+mj-cs"/>
              </a:rPr>
              <a:t>THANK YOU ALL….</a:t>
            </a:r>
            <a:r>
              <a:rPr kumimoji="0" lang="en-US" sz="4000" b="1" i="0" u="none" strike="noStrike" kern="1200" cap="none" spc="0" normalizeH="0" noProof="0" dirty="0" smtClean="0">
                <a:ln>
                  <a:noFill/>
                </a:ln>
                <a:solidFill>
                  <a:schemeClr val="accent3">
                    <a:lumMod val="75000"/>
                  </a:schemeClr>
                </a:solidFill>
                <a:effectLst>
                  <a:outerShdw blurRad="50000" dist="30000" dir="5400000" algn="tl" rotWithShape="0">
                    <a:srgbClr val="000000">
                      <a:alpha val="30000"/>
                    </a:srgbClr>
                  </a:outerShdw>
                </a:effectLst>
                <a:uLnTx/>
                <a:uFillTx/>
                <a:latin typeface="+mj-lt"/>
                <a:ea typeface="+mj-ea"/>
                <a:cs typeface="+mj-cs"/>
              </a:rPr>
              <a:t> </a:t>
            </a:r>
            <a:endParaRPr kumimoji="0" lang="en-US" sz="4000" b="1" i="0" u="none" strike="noStrike" kern="1200" cap="none" spc="0" normalizeH="0" baseline="0" noProof="0" dirty="0">
              <a:ln>
                <a:noFill/>
              </a:ln>
              <a:solidFill>
                <a:schemeClr val="accent3">
                  <a:lumMod val="75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7" name="Picture 6"/>
          <p:cNvPicPr>
            <a:picLocks noChangeAspect="1" noChangeArrowheads="1"/>
          </p:cNvPicPr>
          <p:nvPr/>
        </p:nvPicPr>
        <p:blipFill>
          <a:blip r:embed="rId2"/>
          <a:srcRect/>
          <a:stretch>
            <a:fillRect/>
          </a:stretch>
        </p:blipFill>
        <p:spPr bwMode="auto">
          <a:xfrm>
            <a:off x="0" y="201600"/>
            <a:ext cx="1068558" cy="1093800"/>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l="25462" t="3175" r="25648" b="60316"/>
          <a:stretch>
            <a:fillRect/>
          </a:stretch>
        </p:blipFill>
        <p:spPr bwMode="auto">
          <a:xfrm>
            <a:off x="1087437" y="4648200"/>
            <a:ext cx="2112963"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274638"/>
          </a:xfrm>
        </p:spPr>
        <p:txBody>
          <a:bodyPr>
            <a:normAutofit fontScale="90000"/>
          </a:bodyPr>
          <a:lstStyle/>
          <a:p>
            <a:r>
              <a:rPr lang="en-GB" b="1" u="sng" dirty="0"/>
              <a:t>MISSION/ VISION</a:t>
            </a:r>
            <a:r>
              <a:rPr lang="en-US" dirty="0"/>
              <a:t/>
            </a:r>
            <a:br>
              <a:rPr lang="en-US" dirty="0"/>
            </a:br>
            <a:r>
              <a:rPr lang="en-GB" dirty="0"/>
              <a:t> </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p:txBody>
          <a:bodyPr/>
          <a:lstStyle/>
          <a:p>
            <a:r>
              <a:rPr lang="en-GB" dirty="0" smtClean="0"/>
              <a:t>To work as capacity building and knowledge centre, developing practical solutions which will reduce death and injury on roads while taking into account our changing road user community and environment.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t>
            </a:r>
            <a:r>
              <a:rPr lang="en-GB" b="1" u="sng" dirty="0"/>
              <a:t>MANDATE OF CENTRE:</a:t>
            </a:r>
            <a:r>
              <a:rPr lang="en-US" dirty="0"/>
              <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pPr lvl="0"/>
            <a:r>
              <a:rPr lang="en-GB" dirty="0"/>
              <a:t>To organize education research consultancy, training, extension activities and capacity building programs in       areas of Road Safety.</a:t>
            </a:r>
            <a:endParaRPr lang="en-US" dirty="0"/>
          </a:p>
          <a:p>
            <a:pPr lvl="0"/>
            <a:r>
              <a:rPr lang="en-GB" dirty="0"/>
              <a:t>Identify subjects and institutions for research in different areas of road safety and commission and fund research projects and publish research findings.</a:t>
            </a:r>
            <a:endParaRPr lang="en-US" dirty="0"/>
          </a:p>
          <a:p>
            <a:pPr lvl="0"/>
            <a:r>
              <a:rPr lang="en-GB" dirty="0"/>
              <a:t>Create linkages between research institutions at the local, regional and national levels.</a:t>
            </a:r>
            <a:endParaRPr lang="en-US" dirty="0"/>
          </a:p>
          <a:p>
            <a:pPr lvl="0"/>
            <a:r>
              <a:rPr lang="en-GB" dirty="0"/>
              <a:t>Establish Centre of Excellence in road safety research and education.</a:t>
            </a:r>
            <a:endParaRPr lang="en-US" dirty="0"/>
          </a:p>
          <a:p>
            <a:pPr lvl="0"/>
            <a:r>
              <a:rPr lang="en-GB" dirty="0"/>
              <a:t>Create the infrastructure and capacity for multidisciplinary crash Investigation, data collection, reporting and analysis.</a:t>
            </a:r>
            <a:endParaRPr lang="en-US" dirty="0"/>
          </a:p>
          <a:p>
            <a:pPr lvl="0"/>
            <a:r>
              <a:rPr lang="en-GB" dirty="0"/>
              <a:t>Establish the procedure and methodology for data collection, transmission and analysis at appropriate levels and define the role of different agencies involved in the process. </a:t>
            </a:r>
            <a:endParaRPr lang="en-US" dirty="0"/>
          </a:p>
          <a:p>
            <a:pPr lvl="0"/>
            <a:r>
              <a:rPr lang="en-GB" dirty="0"/>
              <a:t>Maintain a comprehensive database on road safety related matters. </a:t>
            </a:r>
            <a:endParaRPr lang="en-US" dirty="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t>KEY PERSONS:</a:t>
            </a:r>
            <a:r>
              <a:rPr lang="en-US" dirty="0"/>
              <a:t/>
            </a:r>
            <a:br>
              <a:rPr lang="en-US" dirty="0"/>
            </a:br>
            <a:endParaRPr lang="en-US" dirty="0"/>
          </a:p>
        </p:txBody>
      </p:sp>
      <p:sp>
        <p:nvSpPr>
          <p:cNvPr id="3" name="Content Placeholder 2"/>
          <p:cNvSpPr>
            <a:spLocks noGrp="1"/>
          </p:cNvSpPr>
          <p:nvPr>
            <p:ph idx="1"/>
          </p:nvPr>
        </p:nvSpPr>
        <p:spPr/>
        <p:txBody>
          <a:bodyPr/>
          <a:lstStyle/>
          <a:p>
            <a:r>
              <a:rPr lang="en-GB" b="1" dirty="0" smtClean="0"/>
              <a:t>Mr</a:t>
            </a:r>
            <a:r>
              <a:rPr lang="en-GB" b="1" dirty="0"/>
              <a:t>. </a:t>
            </a:r>
            <a:r>
              <a:rPr lang="en-GB" b="1" dirty="0" err="1"/>
              <a:t>Manoj</a:t>
            </a:r>
            <a:r>
              <a:rPr lang="en-GB" b="1" dirty="0"/>
              <a:t> Bhatt, IPS, Centre </a:t>
            </a:r>
            <a:r>
              <a:rPr lang="en-GB" b="1" dirty="0" smtClean="0"/>
              <a:t>Director</a:t>
            </a:r>
          </a:p>
          <a:p>
            <a:r>
              <a:rPr lang="en-GB" b="1" dirty="0" smtClean="0"/>
              <a:t>Dr. </a:t>
            </a:r>
            <a:r>
              <a:rPr lang="en-GB" b="1" dirty="0" err="1" smtClean="0"/>
              <a:t>Bhupendra</a:t>
            </a:r>
            <a:r>
              <a:rPr lang="en-GB" b="1" dirty="0" smtClean="0"/>
              <a:t> Singh, IPS, Executive Director</a:t>
            </a:r>
            <a:endParaRPr lang="en-US" dirty="0" smtClean="0"/>
          </a:p>
          <a:p>
            <a:pPr lvl="0"/>
            <a:r>
              <a:rPr lang="en-GB" b="1" dirty="0" smtClean="0"/>
              <a:t>Ms</a:t>
            </a:r>
            <a:r>
              <a:rPr lang="en-GB" b="1" dirty="0"/>
              <a:t>. </a:t>
            </a:r>
            <a:r>
              <a:rPr lang="en-GB" b="1" dirty="0" err="1"/>
              <a:t>Prerna</a:t>
            </a:r>
            <a:r>
              <a:rPr lang="en-GB" b="1" dirty="0"/>
              <a:t> Singh, Centre Coordinator</a:t>
            </a:r>
            <a:endParaRPr lang="en-US" dirty="0"/>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GB" sz="1600" b="1" u="sng" dirty="0"/>
              <a:t>ACTIVITIES HIGHLIGHTS:  </a:t>
            </a:r>
            <a:r>
              <a:rPr lang="en-US" sz="1600" dirty="0"/>
              <a:t/>
            </a:r>
            <a:br>
              <a:rPr lang="en-US" sz="1600" dirty="0"/>
            </a:br>
            <a:endParaRPr lang="en-US" sz="1600" dirty="0"/>
          </a:p>
        </p:txBody>
      </p:sp>
      <p:sp>
        <p:nvSpPr>
          <p:cNvPr id="3" name="Content Placeholder 2"/>
          <p:cNvSpPr>
            <a:spLocks noGrp="1"/>
          </p:cNvSpPr>
          <p:nvPr>
            <p:ph idx="1"/>
          </p:nvPr>
        </p:nvSpPr>
        <p:spPr>
          <a:xfrm>
            <a:off x="609600" y="609600"/>
            <a:ext cx="8229600" cy="838200"/>
          </a:xfrm>
        </p:spPr>
        <p:txBody>
          <a:bodyPr>
            <a:normAutofit/>
          </a:bodyPr>
          <a:lstStyle/>
          <a:p>
            <a:r>
              <a:rPr lang="en-GB" sz="1400" b="1" u="sng" dirty="0"/>
              <a:t>Table 1: General Activities:</a:t>
            </a:r>
            <a:endParaRPr lang="en-US" sz="1400" dirty="0"/>
          </a:p>
          <a:p>
            <a:pPr>
              <a:buNone/>
            </a:pPr>
            <a:endParaRPr lang="en-US" sz="1100" dirty="0"/>
          </a:p>
          <a:p>
            <a:endParaRPr lang="en-US" sz="1100" dirty="0"/>
          </a:p>
        </p:txBody>
      </p:sp>
      <p:graphicFrame>
        <p:nvGraphicFramePr>
          <p:cNvPr id="4" name="Table 3"/>
          <p:cNvGraphicFramePr>
            <a:graphicFrameLocks noGrp="1"/>
          </p:cNvGraphicFramePr>
          <p:nvPr/>
        </p:nvGraphicFramePr>
        <p:xfrm>
          <a:off x="838200" y="990600"/>
          <a:ext cx="7854081" cy="5707376"/>
        </p:xfrm>
        <a:graphic>
          <a:graphicData uri="http://schemas.openxmlformats.org/drawingml/2006/table">
            <a:tbl>
              <a:tblPr/>
              <a:tblGrid>
                <a:gridCol w="590870"/>
                <a:gridCol w="3047902"/>
                <a:gridCol w="1759961"/>
                <a:gridCol w="1014000"/>
                <a:gridCol w="1441348"/>
              </a:tblGrid>
              <a:tr h="0">
                <a:tc>
                  <a:txBody>
                    <a:bodyPr/>
                    <a:lstStyle/>
                    <a:p>
                      <a:pPr marL="0" marR="0">
                        <a:lnSpc>
                          <a:spcPct val="115000"/>
                        </a:lnSpc>
                        <a:spcBef>
                          <a:spcPts val="0"/>
                        </a:spcBef>
                        <a:spcAft>
                          <a:spcPts val="0"/>
                        </a:spcAft>
                      </a:pPr>
                      <a:r>
                        <a:rPr lang="en-GB" sz="1200" b="1" dirty="0" err="1">
                          <a:latin typeface="Calibri"/>
                          <a:ea typeface="Calibri"/>
                          <a:cs typeface="Times New Roman"/>
                        </a:rPr>
                        <a:t>S.No</a:t>
                      </a:r>
                      <a:r>
                        <a:rPr lang="en-GB" sz="1200" b="1" dirty="0">
                          <a:latin typeface="Calibri"/>
                          <a:ea typeface="Calibri"/>
                          <a:cs typeface="Times New Roman"/>
                        </a:rPr>
                        <a:t>.</a:t>
                      </a:r>
                      <a:endParaRPr lang="en-US" sz="1200" dirty="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a:latin typeface="Calibri"/>
                          <a:ea typeface="Calibri"/>
                          <a:cs typeface="Times New Roman"/>
                        </a:rPr>
                        <a:t>Activity Name</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a:latin typeface="Calibri"/>
                          <a:ea typeface="Calibri"/>
                          <a:cs typeface="Times New Roman"/>
                        </a:rPr>
                        <a:t>Venue</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a:latin typeface="Calibri"/>
                          <a:ea typeface="Calibri"/>
                          <a:cs typeface="Times New Roman"/>
                        </a:rPr>
                        <a:t>Date</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b="1">
                          <a:latin typeface="Calibri"/>
                          <a:ea typeface="Calibri"/>
                          <a:cs typeface="Times New Roman"/>
                        </a:rPr>
                        <a:t>No. Of Participants</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466">
                <a:tc>
                  <a:txBody>
                    <a:bodyPr/>
                    <a:lstStyle/>
                    <a:p>
                      <a:pPr marL="0" marR="0">
                        <a:lnSpc>
                          <a:spcPct val="115000"/>
                        </a:lnSpc>
                        <a:spcBef>
                          <a:spcPts val="0"/>
                        </a:spcBef>
                        <a:spcAft>
                          <a:spcPts val="0"/>
                        </a:spcAft>
                      </a:pPr>
                      <a:r>
                        <a:rPr lang="en-GB" sz="1200">
                          <a:latin typeface="Calibri"/>
                          <a:ea typeface="Calibri"/>
                          <a:cs typeface="Times New Roman"/>
                        </a:rPr>
                        <a:t>1</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Calibri"/>
                          <a:ea typeface="Calibri"/>
                          <a:cs typeface="Times New Roman"/>
                        </a:rPr>
                        <a:t>Inaugural Ceremony</a:t>
                      </a:r>
                      <a:endParaRPr lang="en-US" sz="1200" dirty="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Calibri"/>
                          <a:ea typeface="Calibri"/>
                          <a:cs typeface="Times New Roman"/>
                        </a:rPr>
                        <a:t>RPA, Jaipur</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Calibri"/>
                          <a:ea typeface="Calibri"/>
                          <a:cs typeface="Times New Roman"/>
                        </a:rPr>
                        <a:t>10</a:t>
                      </a:r>
                      <a:r>
                        <a:rPr lang="en-GB" sz="1200" baseline="30000">
                          <a:latin typeface="Calibri"/>
                          <a:ea typeface="Calibri"/>
                          <a:cs typeface="Times New Roman"/>
                        </a:rPr>
                        <a:t>th</a:t>
                      </a:r>
                      <a:r>
                        <a:rPr lang="en-GB" sz="1200">
                          <a:latin typeface="Calibri"/>
                          <a:ea typeface="Calibri"/>
                          <a:cs typeface="Times New Roman"/>
                        </a:rPr>
                        <a:t> April 2014</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Calibri"/>
                          <a:ea typeface="Calibri"/>
                          <a:cs typeface="Times New Roman"/>
                        </a:rPr>
                        <a:t>80+</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169">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dirty="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05">
                <a:tc>
                  <a:txBody>
                    <a:bodyPr/>
                    <a:lstStyle/>
                    <a:p>
                      <a:pPr marL="0" marR="0">
                        <a:lnSpc>
                          <a:spcPct val="115000"/>
                        </a:lnSpc>
                        <a:spcBef>
                          <a:spcPts val="0"/>
                        </a:spcBef>
                        <a:spcAft>
                          <a:spcPts val="0"/>
                        </a:spcAft>
                      </a:pPr>
                      <a:r>
                        <a:rPr lang="en-GB" sz="1200">
                          <a:latin typeface="Calibri"/>
                          <a:ea typeface="Calibri"/>
                          <a:cs typeface="Times New Roman"/>
                        </a:rPr>
                        <a:t>2</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Calibri"/>
                          <a:ea typeface="Calibri"/>
                          <a:cs typeface="Times New Roman"/>
                        </a:rPr>
                        <a:t>Visit of World Bank representative Mr. Eric Howard at Centre office and Meeting with Police &amp; Centre officials</a:t>
                      </a:r>
                      <a:endParaRPr lang="en-US" sz="1200" dirty="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Calibri"/>
                          <a:ea typeface="Calibri"/>
                          <a:cs typeface="Times New Roman"/>
                        </a:rPr>
                        <a:t>RPA, Jaipur</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Calibri"/>
                          <a:ea typeface="Calibri"/>
                          <a:cs typeface="Times New Roman"/>
                        </a:rPr>
                        <a:t>19</a:t>
                      </a:r>
                      <a:r>
                        <a:rPr lang="en-GB" sz="1200" baseline="30000">
                          <a:latin typeface="Calibri"/>
                          <a:ea typeface="Calibri"/>
                          <a:cs typeface="Times New Roman"/>
                        </a:rPr>
                        <a:t>th</a:t>
                      </a:r>
                      <a:r>
                        <a:rPr lang="en-GB" sz="1200">
                          <a:latin typeface="Calibri"/>
                          <a:ea typeface="Calibri"/>
                          <a:cs typeface="Times New Roman"/>
                        </a:rPr>
                        <a:t> May 2014</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Calibri"/>
                          <a:ea typeface="Calibri"/>
                          <a:cs typeface="Times New Roman"/>
                        </a:rPr>
                        <a:t>15</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169">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dirty="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931">
                <a:tc>
                  <a:txBody>
                    <a:bodyPr/>
                    <a:lstStyle/>
                    <a:p>
                      <a:pPr marL="0" marR="0">
                        <a:lnSpc>
                          <a:spcPct val="115000"/>
                        </a:lnSpc>
                        <a:spcBef>
                          <a:spcPts val="0"/>
                        </a:spcBef>
                        <a:spcAft>
                          <a:spcPts val="0"/>
                        </a:spcAft>
                      </a:pPr>
                      <a:r>
                        <a:rPr lang="en-GB" sz="1200">
                          <a:latin typeface="Calibri"/>
                          <a:ea typeface="Calibri"/>
                          <a:cs typeface="Times New Roman"/>
                        </a:rPr>
                        <a:t>3</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Calibri"/>
                          <a:ea typeface="Calibri"/>
                          <a:cs typeface="Times New Roman"/>
                        </a:rPr>
                        <a:t>Summer Internship For Law Students, FYLC, University of Raj.</a:t>
                      </a:r>
                      <a:endParaRPr lang="en-US" sz="1200" dirty="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Calibri"/>
                          <a:ea typeface="Calibri"/>
                          <a:cs typeface="Times New Roman"/>
                        </a:rPr>
                        <a:t>RPA, Jaipur</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Calibri"/>
                          <a:ea typeface="Calibri"/>
                          <a:cs typeface="Times New Roman"/>
                        </a:rPr>
                        <a:t>02</a:t>
                      </a:r>
                      <a:r>
                        <a:rPr lang="en-GB" sz="1200" baseline="30000">
                          <a:latin typeface="Calibri"/>
                          <a:ea typeface="Calibri"/>
                          <a:cs typeface="Times New Roman"/>
                        </a:rPr>
                        <a:t>nd</a:t>
                      </a:r>
                      <a:r>
                        <a:rPr lang="en-GB" sz="1200">
                          <a:latin typeface="Calibri"/>
                          <a:ea typeface="Calibri"/>
                          <a:cs typeface="Times New Roman"/>
                        </a:rPr>
                        <a:t> June to                             3</a:t>
                      </a:r>
                      <a:r>
                        <a:rPr lang="en-GB" sz="1200" baseline="30000">
                          <a:latin typeface="Calibri"/>
                          <a:ea typeface="Calibri"/>
                          <a:cs typeface="Times New Roman"/>
                        </a:rPr>
                        <a:t>rd</a:t>
                      </a:r>
                      <a:r>
                        <a:rPr lang="en-GB" sz="1200">
                          <a:latin typeface="Calibri"/>
                          <a:ea typeface="Calibri"/>
                          <a:cs typeface="Times New Roman"/>
                        </a:rPr>
                        <a:t> July 2014</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Calibri"/>
                          <a:ea typeface="Calibri"/>
                          <a:cs typeface="Times New Roman"/>
                        </a:rPr>
                        <a:t>14</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169">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dirty="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698">
                <a:tc>
                  <a:txBody>
                    <a:bodyPr/>
                    <a:lstStyle/>
                    <a:p>
                      <a:pPr marL="0" marR="0">
                        <a:lnSpc>
                          <a:spcPct val="115000"/>
                        </a:lnSpc>
                        <a:spcBef>
                          <a:spcPts val="0"/>
                        </a:spcBef>
                        <a:spcAft>
                          <a:spcPts val="0"/>
                        </a:spcAft>
                      </a:pPr>
                      <a:r>
                        <a:rPr lang="en-GB" sz="1200">
                          <a:latin typeface="Calibri"/>
                          <a:ea typeface="Calibri"/>
                          <a:cs typeface="Times New Roman"/>
                        </a:rPr>
                        <a:t>4</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Calibri"/>
                          <a:ea typeface="Calibri"/>
                          <a:cs typeface="Times New Roman"/>
                        </a:rPr>
                        <a:t>Training on Trauma Management with HCM RIPA for Traffic Wardens, </a:t>
                      </a:r>
                      <a:r>
                        <a:rPr lang="en-GB" sz="1200" dirty="0" err="1">
                          <a:latin typeface="Calibri"/>
                          <a:ea typeface="Calibri"/>
                          <a:cs typeface="Times New Roman"/>
                        </a:rPr>
                        <a:t>Jaipur</a:t>
                      </a:r>
                      <a:endParaRPr lang="en-US" sz="1200" dirty="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Calibri"/>
                          <a:ea typeface="Calibri"/>
                          <a:cs typeface="Times New Roman"/>
                        </a:rPr>
                        <a:t>RPA Ajmer</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Calibri"/>
                          <a:ea typeface="Calibri"/>
                          <a:cs typeface="Times New Roman"/>
                        </a:rPr>
                        <a:t>19</a:t>
                      </a:r>
                      <a:r>
                        <a:rPr lang="en-GB" sz="1200" baseline="30000">
                          <a:latin typeface="Calibri"/>
                          <a:ea typeface="Calibri"/>
                          <a:cs typeface="Times New Roman"/>
                        </a:rPr>
                        <a:t>th</a:t>
                      </a:r>
                      <a:r>
                        <a:rPr lang="en-GB" sz="1200">
                          <a:latin typeface="Calibri"/>
                          <a:ea typeface="Calibri"/>
                          <a:cs typeface="Times New Roman"/>
                        </a:rPr>
                        <a:t> June 2014</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Calibri"/>
                          <a:ea typeface="Calibri"/>
                          <a:cs typeface="Times New Roman"/>
                        </a:rPr>
                        <a:t>52+</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169">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dirty="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931">
                <a:tc>
                  <a:txBody>
                    <a:bodyPr/>
                    <a:lstStyle/>
                    <a:p>
                      <a:pPr marL="0" marR="0">
                        <a:lnSpc>
                          <a:spcPct val="115000"/>
                        </a:lnSpc>
                        <a:spcBef>
                          <a:spcPts val="0"/>
                        </a:spcBef>
                        <a:spcAft>
                          <a:spcPts val="0"/>
                        </a:spcAft>
                      </a:pPr>
                      <a:r>
                        <a:rPr lang="en-GB" sz="1200">
                          <a:latin typeface="Calibri"/>
                          <a:ea typeface="Calibri"/>
                          <a:cs typeface="Times New Roman"/>
                        </a:rPr>
                        <a:t>5</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Calibri"/>
                          <a:ea typeface="Calibri"/>
                          <a:cs typeface="Times New Roman"/>
                        </a:rPr>
                        <a:t>07 Pre Hospital Care Training at highly accident spots of </a:t>
                      </a:r>
                      <a:r>
                        <a:rPr lang="en-GB" sz="1200" dirty="0" err="1">
                          <a:latin typeface="Calibri"/>
                          <a:ea typeface="Calibri"/>
                          <a:cs typeface="Times New Roman"/>
                        </a:rPr>
                        <a:t>Jaipur</a:t>
                      </a:r>
                      <a:r>
                        <a:rPr lang="en-GB" sz="1200" dirty="0">
                          <a:latin typeface="Calibri"/>
                          <a:ea typeface="Calibri"/>
                          <a:cs typeface="Times New Roman"/>
                        </a:rPr>
                        <a:t>- </a:t>
                      </a:r>
                      <a:r>
                        <a:rPr lang="en-GB" sz="1200" dirty="0" err="1">
                          <a:latin typeface="Calibri"/>
                          <a:ea typeface="Calibri"/>
                          <a:cs typeface="Times New Roman"/>
                        </a:rPr>
                        <a:t>Kishangarh</a:t>
                      </a:r>
                      <a:r>
                        <a:rPr lang="en-GB" sz="1200" dirty="0">
                          <a:latin typeface="Calibri"/>
                          <a:ea typeface="Calibri"/>
                          <a:cs typeface="Times New Roman"/>
                        </a:rPr>
                        <a:t> Highway in association with </a:t>
                      </a:r>
                      <a:r>
                        <a:rPr lang="en-GB" sz="1200" dirty="0" err="1">
                          <a:latin typeface="Calibri"/>
                          <a:ea typeface="Calibri"/>
                          <a:cs typeface="Times New Roman"/>
                        </a:rPr>
                        <a:t>Neurotrauma</a:t>
                      </a:r>
                      <a:r>
                        <a:rPr lang="en-GB" sz="1200" dirty="0">
                          <a:latin typeface="Calibri"/>
                          <a:ea typeface="Calibri"/>
                          <a:cs typeface="Times New Roman"/>
                        </a:rPr>
                        <a:t> Society, </a:t>
                      </a:r>
                      <a:r>
                        <a:rPr lang="en-GB" sz="1200" dirty="0" err="1">
                          <a:latin typeface="Calibri"/>
                          <a:ea typeface="Calibri"/>
                          <a:cs typeface="Times New Roman"/>
                        </a:rPr>
                        <a:t>Jaipur</a:t>
                      </a:r>
                      <a:endParaRPr lang="en-US" sz="1200" dirty="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Calibri"/>
                          <a:ea typeface="Calibri"/>
                          <a:cs typeface="Times New Roman"/>
                        </a:rPr>
                        <a:t>Various locations of Jaipur- Kishangarh Highway</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Calibri"/>
                          <a:ea typeface="Calibri"/>
                          <a:cs typeface="Times New Roman"/>
                        </a:rPr>
                        <a:t>June 14 to September 14</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Calibri"/>
                          <a:ea typeface="Calibri"/>
                          <a:cs typeface="Times New Roman"/>
                        </a:rPr>
                        <a:t>700+</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169">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698">
                <a:tc>
                  <a:txBody>
                    <a:bodyPr/>
                    <a:lstStyle/>
                    <a:p>
                      <a:pPr marL="0" marR="0">
                        <a:lnSpc>
                          <a:spcPct val="115000"/>
                        </a:lnSpc>
                        <a:spcBef>
                          <a:spcPts val="0"/>
                        </a:spcBef>
                        <a:spcAft>
                          <a:spcPts val="0"/>
                        </a:spcAft>
                      </a:pPr>
                      <a:r>
                        <a:rPr lang="en-GB" sz="1200">
                          <a:latin typeface="Calibri"/>
                          <a:ea typeface="Calibri"/>
                          <a:cs typeface="Times New Roman"/>
                        </a:rPr>
                        <a:t>6</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Calibri"/>
                          <a:ea typeface="Calibri"/>
                          <a:cs typeface="Times New Roman"/>
                        </a:rPr>
                        <a:t>Road &amp; Life Safety Workshop for NCC Cadets</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Calibri"/>
                          <a:ea typeface="Calibri"/>
                          <a:cs typeface="Times New Roman"/>
                        </a:rPr>
                        <a:t>Annual Training Camp, </a:t>
                      </a:r>
                      <a:r>
                        <a:rPr lang="en-GB" sz="1200" dirty="0" err="1">
                          <a:latin typeface="Calibri"/>
                          <a:ea typeface="Calibri"/>
                          <a:cs typeface="Times New Roman"/>
                        </a:rPr>
                        <a:t>Jhalana</a:t>
                      </a:r>
                      <a:r>
                        <a:rPr lang="en-GB" sz="1200" dirty="0">
                          <a:latin typeface="Calibri"/>
                          <a:ea typeface="Calibri"/>
                          <a:cs typeface="Times New Roman"/>
                        </a:rPr>
                        <a:t> </a:t>
                      </a:r>
                      <a:r>
                        <a:rPr lang="en-GB" sz="1200" dirty="0" err="1">
                          <a:latin typeface="Calibri"/>
                          <a:ea typeface="Calibri"/>
                          <a:cs typeface="Times New Roman"/>
                        </a:rPr>
                        <a:t>Doongri</a:t>
                      </a:r>
                      <a:endParaRPr lang="en-US" sz="1200" dirty="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Calibri"/>
                          <a:ea typeface="Calibri"/>
                          <a:cs typeface="Times New Roman"/>
                        </a:rPr>
                        <a:t>4</a:t>
                      </a:r>
                      <a:r>
                        <a:rPr lang="en-GB" sz="1200" baseline="30000">
                          <a:latin typeface="Calibri"/>
                          <a:ea typeface="Calibri"/>
                          <a:cs typeface="Times New Roman"/>
                        </a:rPr>
                        <a:t>th</a:t>
                      </a:r>
                      <a:r>
                        <a:rPr lang="en-GB" sz="1200">
                          <a:latin typeface="Calibri"/>
                          <a:ea typeface="Calibri"/>
                          <a:cs typeface="Times New Roman"/>
                        </a:rPr>
                        <a:t> July 2014</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Calibri"/>
                          <a:ea typeface="Calibri"/>
                          <a:cs typeface="Times New Roman"/>
                        </a:rPr>
                        <a:t>300+</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169">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698">
                <a:tc>
                  <a:txBody>
                    <a:bodyPr/>
                    <a:lstStyle/>
                    <a:p>
                      <a:pPr marL="0" marR="0">
                        <a:lnSpc>
                          <a:spcPct val="115000"/>
                        </a:lnSpc>
                        <a:spcBef>
                          <a:spcPts val="0"/>
                        </a:spcBef>
                        <a:spcAft>
                          <a:spcPts val="0"/>
                        </a:spcAft>
                      </a:pPr>
                      <a:r>
                        <a:rPr lang="en-GB" sz="1200">
                          <a:latin typeface="Calibri"/>
                          <a:ea typeface="Calibri"/>
                          <a:cs typeface="Times New Roman"/>
                        </a:rPr>
                        <a:t>7</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Calibri"/>
                          <a:ea typeface="Calibri"/>
                          <a:cs typeface="Times New Roman"/>
                        </a:rPr>
                        <a:t>Refresher Training For 108 Ambulance in association with Neurotrauma Society, Jaipur</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Calibri"/>
                          <a:ea typeface="Calibri"/>
                          <a:cs typeface="Times New Roman"/>
                        </a:rPr>
                        <a:t>RPA </a:t>
                      </a:r>
                      <a:r>
                        <a:rPr lang="en-GB" sz="1200" dirty="0" err="1">
                          <a:latin typeface="Calibri"/>
                          <a:ea typeface="Calibri"/>
                          <a:cs typeface="Times New Roman"/>
                        </a:rPr>
                        <a:t>Jaipur</a:t>
                      </a:r>
                      <a:endParaRPr lang="en-US" sz="1200" dirty="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Calibri"/>
                          <a:ea typeface="Calibri"/>
                          <a:cs typeface="Times New Roman"/>
                        </a:rPr>
                        <a:t>19</a:t>
                      </a:r>
                      <a:r>
                        <a:rPr lang="en-GB" sz="1200" baseline="30000">
                          <a:latin typeface="Calibri"/>
                          <a:ea typeface="Calibri"/>
                          <a:cs typeface="Times New Roman"/>
                        </a:rPr>
                        <a:t>th</a:t>
                      </a:r>
                      <a:r>
                        <a:rPr lang="en-GB" sz="1200">
                          <a:latin typeface="Calibri"/>
                          <a:ea typeface="Calibri"/>
                          <a:cs typeface="Times New Roman"/>
                        </a:rPr>
                        <a:t> Aug 2014</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Calibri"/>
                          <a:ea typeface="Calibri"/>
                          <a:cs typeface="Times New Roman"/>
                        </a:rPr>
                        <a:t>55</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169">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dirty="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dirty="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466">
                <a:tc>
                  <a:txBody>
                    <a:bodyPr/>
                    <a:lstStyle/>
                    <a:p>
                      <a:pPr marL="0" marR="0">
                        <a:lnSpc>
                          <a:spcPct val="115000"/>
                        </a:lnSpc>
                        <a:spcBef>
                          <a:spcPts val="0"/>
                        </a:spcBef>
                        <a:spcAft>
                          <a:spcPts val="0"/>
                        </a:spcAft>
                      </a:pPr>
                      <a:r>
                        <a:rPr lang="en-GB" sz="1200">
                          <a:latin typeface="Calibri"/>
                          <a:ea typeface="Calibri"/>
                          <a:cs typeface="Times New Roman"/>
                        </a:rPr>
                        <a:t>8</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Calibri"/>
                          <a:ea typeface="Calibri"/>
                          <a:cs typeface="Times New Roman"/>
                        </a:rPr>
                        <a:t>Discussion on new proposed Transport and Road Safety Bill 2014</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Calibri"/>
                          <a:ea typeface="Calibri"/>
                          <a:cs typeface="Times New Roman"/>
                        </a:rPr>
                        <a:t>RPA Jaipur</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latin typeface="Calibri"/>
                          <a:ea typeface="Calibri"/>
                          <a:cs typeface="Times New Roman"/>
                        </a:rPr>
                        <a:t>1</a:t>
                      </a:r>
                      <a:r>
                        <a:rPr lang="en-GB" sz="1200" baseline="30000">
                          <a:latin typeface="Calibri"/>
                          <a:ea typeface="Calibri"/>
                          <a:cs typeface="Times New Roman"/>
                        </a:rPr>
                        <a:t>st</a:t>
                      </a:r>
                      <a:r>
                        <a:rPr lang="en-GB" sz="1200">
                          <a:latin typeface="Calibri"/>
                          <a:ea typeface="Calibri"/>
                          <a:cs typeface="Times New Roman"/>
                        </a:rPr>
                        <a:t> Oct 2014</a:t>
                      </a:r>
                      <a:endParaRPr lang="en-US" sz="12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latin typeface="Calibri"/>
                          <a:ea typeface="Calibri"/>
                          <a:cs typeface="Times New Roman"/>
                        </a:rPr>
                        <a:t>110+</a:t>
                      </a:r>
                      <a:endParaRPr lang="en-US" sz="1200" dirty="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169">
                <a:tc>
                  <a:txBody>
                    <a:bodyPr/>
                    <a:lstStyle/>
                    <a:p>
                      <a:pPr marL="0" marR="0">
                        <a:lnSpc>
                          <a:spcPct val="115000"/>
                        </a:lnSpc>
                        <a:spcBef>
                          <a:spcPts val="0"/>
                        </a:spcBef>
                        <a:spcAft>
                          <a:spcPts val="0"/>
                        </a:spcAft>
                      </a:pPr>
                      <a:endParaRPr lang="en-GB" sz="7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7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7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70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GB" sz="700" dirty="0">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GB" sz="2000" b="1" u="sng" dirty="0" smtClean="0"/>
              <a:t> </a:t>
            </a:r>
            <a:r>
              <a:rPr lang="en-GB" sz="2000" b="1" u="sng" dirty="0"/>
              <a:t>Major Project Activity:</a:t>
            </a:r>
            <a:endParaRPr lang="en-US" sz="2000" dirty="0"/>
          </a:p>
        </p:txBody>
      </p:sp>
      <p:sp>
        <p:nvSpPr>
          <p:cNvPr id="3" name="Content Placeholder 2"/>
          <p:cNvSpPr>
            <a:spLocks noGrp="1"/>
          </p:cNvSpPr>
          <p:nvPr>
            <p:ph idx="1"/>
          </p:nvPr>
        </p:nvSpPr>
        <p:spPr>
          <a:xfrm>
            <a:off x="533400" y="762000"/>
            <a:ext cx="8229600" cy="4525963"/>
          </a:xfrm>
        </p:spPr>
        <p:txBody>
          <a:bodyPr>
            <a:normAutofit fontScale="92500" lnSpcReduction="10000"/>
          </a:bodyPr>
          <a:lstStyle/>
          <a:p>
            <a:pPr>
              <a:buNone/>
            </a:pPr>
            <a:r>
              <a:rPr lang="en-US" dirty="0"/>
              <a:t>A project on “</a:t>
            </a:r>
            <a:r>
              <a:rPr lang="en-US" b="1" dirty="0"/>
              <a:t>Capacity Building of</a:t>
            </a:r>
            <a:r>
              <a:rPr lang="en-US" dirty="0"/>
              <a:t> </a:t>
            </a:r>
            <a:r>
              <a:rPr lang="en-US" b="1" dirty="0"/>
              <a:t>Community to reduce road accidents mortality and morbidity in 	the state of Rajasthan</a:t>
            </a:r>
            <a:r>
              <a:rPr lang="en-US" b="1" dirty="0" smtClean="0"/>
              <a:t>.</a:t>
            </a:r>
          </a:p>
          <a:p>
            <a:pPr>
              <a:buNone/>
            </a:pPr>
            <a:endParaRPr lang="en-US" b="1" i="1" dirty="0" smtClean="0">
              <a:effectLst>
                <a:outerShdw blurRad="50800" dist="38100" algn="tr" rotWithShape="0">
                  <a:prstClr val="black">
                    <a:alpha val="40000"/>
                  </a:prstClr>
                </a:outerShdw>
              </a:effectLst>
            </a:endParaRPr>
          </a:p>
          <a:p>
            <a:pPr>
              <a:buNone/>
            </a:pPr>
            <a:r>
              <a:rPr lang="en-US" b="1" i="1" dirty="0" smtClean="0">
                <a:effectLst>
                  <a:outerShdw blurRad="50800" dist="38100" algn="tr" rotWithShape="0">
                    <a:prstClr val="black">
                      <a:alpha val="40000"/>
                    </a:prstClr>
                  </a:outerShdw>
                </a:effectLst>
              </a:rPr>
              <a:t>Mission</a:t>
            </a:r>
            <a:r>
              <a:rPr lang="en-US" b="1" i="1" dirty="0">
                <a:effectLst>
                  <a:outerShdw blurRad="50800" dist="38100" algn="tr" rotWithShape="0">
                    <a:prstClr val="black">
                      <a:alpha val="40000"/>
                    </a:prstClr>
                  </a:outerShdw>
                </a:effectLst>
              </a:rPr>
              <a:t>: Minimize the mortality &amp; morbidity rate occurring due to varied road accidents in the state of Rajasthan with focus on capacity development of community of the state of Rajasthan.</a:t>
            </a:r>
            <a:endParaRPr lang="en-US" dirty="0">
              <a:effectLst>
                <a:outerShdw blurRad="50800" dist="38100" algn="tr" rotWithShape="0">
                  <a:prstClr val="black">
                    <a:alpha val="40000"/>
                  </a:prstClr>
                </a:outerShdw>
              </a:effectLst>
            </a:endParaRPr>
          </a:p>
          <a:p>
            <a:pPr>
              <a:buNone/>
            </a:pPr>
            <a:endParaRPr lang="en-US" b="1" dirty="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GB" sz="2000" b="1" u="sng" dirty="0" smtClean="0"/>
              <a:t> </a:t>
            </a:r>
            <a:r>
              <a:rPr lang="en-GB" sz="2000" b="1" u="sng" dirty="0"/>
              <a:t>Major Project Activity:</a:t>
            </a:r>
            <a:endParaRPr lang="en-US" sz="2000" dirty="0"/>
          </a:p>
        </p:txBody>
      </p:sp>
      <p:sp>
        <p:nvSpPr>
          <p:cNvPr id="3" name="Content Placeholder 2"/>
          <p:cNvSpPr>
            <a:spLocks noGrp="1"/>
          </p:cNvSpPr>
          <p:nvPr>
            <p:ph idx="1"/>
          </p:nvPr>
        </p:nvSpPr>
        <p:spPr>
          <a:xfrm>
            <a:off x="533400" y="762000"/>
            <a:ext cx="8229600" cy="4525963"/>
          </a:xfrm>
        </p:spPr>
        <p:txBody>
          <a:bodyPr>
            <a:normAutofit fontScale="70000" lnSpcReduction="20000"/>
          </a:bodyPr>
          <a:lstStyle/>
          <a:p>
            <a:pPr lvl="0"/>
            <a:r>
              <a:rPr lang="en-IN" dirty="0"/>
              <a:t>The objective of the initiative:</a:t>
            </a:r>
            <a:endParaRPr lang="en-US" dirty="0"/>
          </a:p>
          <a:p>
            <a:pPr lvl="0"/>
            <a:r>
              <a:rPr lang="en-IN" b="1" i="1" dirty="0"/>
              <a:t>Generate mass awareness and sensitization of community by distribution IEC material about traffic rules &amp; regulations and to come forward to the rescue of accident victims without fear of police and legal involvement.</a:t>
            </a:r>
            <a:endParaRPr lang="en-US" dirty="0"/>
          </a:p>
          <a:p>
            <a:pPr lvl="0"/>
            <a:r>
              <a:rPr lang="en-IN" b="1" i="1" dirty="0"/>
              <a:t>Imparting training to general public including  villagers, </a:t>
            </a:r>
            <a:r>
              <a:rPr lang="en-IN" b="1" i="1" dirty="0" err="1"/>
              <a:t>panchayti</a:t>
            </a:r>
            <a:r>
              <a:rPr lang="en-IN" b="1" i="1" dirty="0"/>
              <a:t> raj representatives, </a:t>
            </a:r>
            <a:r>
              <a:rPr lang="en-IN" b="1" i="1" dirty="0" err="1"/>
              <a:t>dhaba</a:t>
            </a:r>
            <a:r>
              <a:rPr lang="en-IN" b="1" i="1" dirty="0"/>
              <a:t> employees, petrol pump workers, police personnel, community liaison groups (CLG), medical/paramedical staff of government &amp; private hospitals, NCC/NSS/NYKS/Scout/school/ college students, members of residential colonies etc on saving a life by giving various training courses on </a:t>
            </a:r>
            <a:r>
              <a:rPr lang="en-IN" i="1" dirty="0"/>
              <a:t>Road Safety, Defensive Driving</a:t>
            </a:r>
            <a:r>
              <a:rPr lang="en-IN" b="1" i="1" dirty="0"/>
              <a:t>, and in </a:t>
            </a:r>
            <a:r>
              <a:rPr lang="en-IN" i="1" dirty="0"/>
              <a:t>whole body injury management.</a:t>
            </a:r>
            <a:endParaRPr lang="en-US" dirty="0"/>
          </a:p>
          <a:p>
            <a:pPr lvl="0"/>
            <a:r>
              <a:rPr lang="en-IN" b="1" i="1" dirty="0"/>
              <a:t>Teaching </a:t>
            </a:r>
            <a:r>
              <a:rPr lang="en-IN" i="1" dirty="0"/>
              <a:t>Psychological and Legal aspects</a:t>
            </a:r>
            <a:r>
              <a:rPr lang="en-IN" b="1" i="1" dirty="0"/>
              <a:t> of an accident and how to claim compensation from Insurance companies.</a:t>
            </a:r>
            <a:endParaRPr lang="en-US" dirty="0"/>
          </a:p>
          <a:p>
            <a:endParaRPr lang="en-US" dirty="0"/>
          </a:p>
          <a:p>
            <a:pPr>
              <a:buNone/>
            </a:pPr>
            <a:endParaRPr lang="en-US" b="1" dirty="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GB" sz="2000" b="1" u="sng" dirty="0" smtClean="0"/>
              <a:t> </a:t>
            </a:r>
            <a:r>
              <a:rPr lang="en-GB" sz="2000" b="1" u="sng" dirty="0"/>
              <a:t>Major Project Activity:</a:t>
            </a:r>
            <a:endParaRPr lang="en-US" sz="2000" dirty="0"/>
          </a:p>
        </p:txBody>
      </p:sp>
      <p:sp>
        <p:nvSpPr>
          <p:cNvPr id="3" name="Content Placeholder 2"/>
          <p:cNvSpPr>
            <a:spLocks noGrp="1"/>
          </p:cNvSpPr>
          <p:nvPr>
            <p:ph idx="1"/>
          </p:nvPr>
        </p:nvSpPr>
        <p:spPr>
          <a:xfrm>
            <a:off x="533400" y="762000"/>
            <a:ext cx="8229600" cy="4525963"/>
          </a:xfrm>
        </p:spPr>
        <p:txBody>
          <a:bodyPr>
            <a:normAutofit/>
          </a:bodyPr>
          <a:lstStyle/>
          <a:p>
            <a:pPr lvl="0"/>
            <a:r>
              <a:rPr lang="en-IN" dirty="0"/>
              <a:t>Target group for the initiative:</a:t>
            </a:r>
            <a:endParaRPr lang="en-US" dirty="0"/>
          </a:p>
          <a:p>
            <a:endParaRPr lang="en-US" dirty="0"/>
          </a:p>
          <a:p>
            <a:r>
              <a:rPr lang="en-IN" dirty="0"/>
              <a:t>General Public including teachers</a:t>
            </a:r>
            <a:r>
              <a:rPr lang="en-IN" dirty="0" smtClean="0"/>
              <a:t>,</a:t>
            </a:r>
          </a:p>
          <a:p>
            <a:r>
              <a:rPr lang="en-IN" dirty="0" smtClean="0"/>
              <a:t> </a:t>
            </a:r>
            <a:r>
              <a:rPr lang="en-IN" dirty="0"/>
              <a:t>NGO workers</a:t>
            </a:r>
            <a:r>
              <a:rPr lang="en-IN" dirty="0" smtClean="0"/>
              <a:t>,</a:t>
            </a:r>
          </a:p>
          <a:p>
            <a:r>
              <a:rPr lang="en-IN" dirty="0" smtClean="0"/>
              <a:t> </a:t>
            </a:r>
            <a:r>
              <a:rPr lang="en-IN" dirty="0"/>
              <a:t>transport/police/medical officers, </a:t>
            </a:r>
            <a:endParaRPr lang="en-IN" dirty="0" smtClean="0"/>
          </a:p>
          <a:p>
            <a:r>
              <a:rPr lang="en-IN" dirty="0" smtClean="0"/>
              <a:t>media </a:t>
            </a:r>
            <a:r>
              <a:rPr lang="en-IN" dirty="0"/>
              <a:t>persons, students. </a:t>
            </a:r>
            <a:endParaRPr lang="en-IN" dirty="0" smtClean="0"/>
          </a:p>
          <a:p>
            <a:r>
              <a:rPr lang="en-IN" dirty="0" smtClean="0"/>
              <a:t>All</a:t>
            </a:r>
            <a:r>
              <a:rPr lang="en-IN" dirty="0"/>
              <a:t>.</a:t>
            </a:r>
            <a:endParaRPr lang="en-US" dirty="0"/>
          </a:p>
          <a:p>
            <a:endParaRPr lang="en-US" dirty="0"/>
          </a:p>
          <a:p>
            <a:pPr>
              <a:buNone/>
            </a:pPr>
            <a:endParaRPr lang="en-US" b="1" dirty="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49</TotalTime>
  <Words>1677</Words>
  <Application>Microsoft Office PowerPoint</Application>
  <PresentationFormat>On-screen Show (4:3)</PresentationFormat>
  <Paragraphs>183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Solstice</vt:lpstr>
      <vt:lpstr>Slide 1</vt:lpstr>
      <vt:lpstr>ABOUT CENTRE </vt:lpstr>
      <vt:lpstr>MISSION/ VISION    </vt:lpstr>
      <vt:lpstr> MANDATE OF CENTRE: </vt:lpstr>
      <vt:lpstr>KEY PERSONS: </vt:lpstr>
      <vt:lpstr>ACTIVITIES HIGHLIGHTS:   </vt:lpstr>
      <vt:lpstr> Major Project Activity:</vt:lpstr>
      <vt:lpstr> Major Project Activity:</vt:lpstr>
      <vt:lpstr> Major Project Activity:</vt:lpstr>
      <vt:lpstr> Major Project Activity: Major Activities covered in project:  </vt:lpstr>
      <vt:lpstr> Major Project Activity:</vt:lpstr>
      <vt:lpstr>“SAVE KIDS LIVES” National Conference on Child &amp; Woman Safety on Roads during UN Global Road Safety Week 2015: </vt:lpstr>
      <vt:lpstr>Research Project:  </vt:lpstr>
      <vt:lpstr>ACHIEVEMENTS: </vt:lpstr>
      <vt:lpstr>Membership in the State Road Safety Council, Govt. of Rajasthan: </vt:lpstr>
      <vt:lpstr>MOU with PWD, Govt. of Rajasthan: </vt:lpstr>
      <vt:lpstr>Association with organizations: </vt:lpstr>
      <vt:lpstr>ACTION PLAN FOR CENTRE FOR ROAD SAFETY</vt:lpstr>
      <vt:lpstr>ACTION PLAN FOR CENTRE FOR ROAD SAFETY</vt:lpstr>
      <vt:lpstr>Future Projects: </vt:lpstr>
      <vt:lpstr>B: Certificate &amp; Diploma Courses in Road safety &amp; Life Safety issues: </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 FOR ROAD SAFETY SPUP, JAIPUR</dc:title>
  <dc:creator>hp</dc:creator>
  <cp:lastModifiedBy>hp</cp:lastModifiedBy>
  <cp:revision>20</cp:revision>
  <dcterms:created xsi:type="dcterms:W3CDTF">2015-11-28T04:30:49Z</dcterms:created>
  <dcterms:modified xsi:type="dcterms:W3CDTF">2015-11-28T05:19:51Z</dcterms:modified>
</cp:coreProperties>
</file>